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59" r:id="rId2"/>
  </p:sldMasterIdLst>
  <p:notesMasterIdLst>
    <p:notesMasterId r:id="rId21"/>
  </p:notesMasterIdLst>
  <p:sldIdLst>
    <p:sldId id="373" r:id="rId3"/>
    <p:sldId id="365" r:id="rId4"/>
    <p:sldId id="407" r:id="rId5"/>
    <p:sldId id="368" r:id="rId6"/>
    <p:sldId id="415" r:id="rId7"/>
    <p:sldId id="414" r:id="rId8"/>
    <p:sldId id="421" r:id="rId9"/>
    <p:sldId id="418" r:id="rId10"/>
    <p:sldId id="419" r:id="rId11"/>
    <p:sldId id="420" r:id="rId12"/>
    <p:sldId id="369" r:id="rId13"/>
    <p:sldId id="370" r:id="rId14"/>
    <p:sldId id="362" r:id="rId15"/>
    <p:sldId id="363" r:id="rId16"/>
    <p:sldId id="367" r:id="rId17"/>
    <p:sldId id="372" r:id="rId18"/>
    <p:sldId id="371" r:id="rId19"/>
    <p:sldId id="394" r:id="rId20"/>
  </p:sldIdLst>
  <p:sldSz cx="9144000" cy="5143500" type="screen16x9"/>
  <p:notesSz cx="6858000" cy="9144000"/>
  <p:defaultTextStyle>
    <a:lvl1pPr marL="0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1pPr>
    <a:lvl2pPr marL="457106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2pPr>
    <a:lvl3pPr marL="914220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3pPr>
    <a:lvl4pPr marL="1371328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4pPr>
    <a:lvl5pPr marL="1828439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5pPr>
    <a:lvl6pPr marL="2285544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6pPr>
    <a:lvl7pPr marL="2742650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7pPr>
    <a:lvl8pPr marL="3199760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8pPr>
    <a:lvl9pPr marL="3656869" algn="l" rtl="0" latinLnBrk="1">
      <a:defRPr lang="ko-KR"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63" autoAdjust="0"/>
    <p:restoredTop sz="94858" autoAdjust="0"/>
  </p:normalViewPr>
  <p:slideViewPr>
    <p:cSldViewPr>
      <p:cViewPr>
        <p:scale>
          <a:sx n="115" d="100"/>
          <a:sy n="115" d="100"/>
        </p:scale>
        <p:origin x="880" y="2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jpeg>
</file>

<file path=ppt/media/image10.png>
</file>

<file path=ppt/media/image11.png>
</file>

<file path=ppt/media/image12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 latinLnBrk="1">
              <a:defRPr lang="ko-KR" sz="1200"/>
            </a:lvl1pPr>
            <a:extLst/>
          </a:lstStyle>
          <a:p>
            <a:endParaRPr lang="ko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 latinLnBrk="1">
              <a:defRPr lang="ko-KR" sz="1200"/>
            </a:lvl1pPr>
            <a:extLst/>
          </a:lstStyle>
          <a:p>
            <a:pPr latinLnBrk="1"/>
            <a:fld id="{A8ADFD5B-A66C-449C-B6E8-FB716D07777D}" type="datetimeFigureOut">
              <a:rPr lang="en-US"/>
              <a:pPr latinLnBrk="1"/>
              <a:t>5/9/18</a:t>
            </a:fld>
            <a:endParaRPr lang="ko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>
            <a:extLst/>
          </a:lstStyle>
          <a:p>
            <a:endParaRPr lang="ko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>
            <a:extLst/>
          </a:lstStyle>
          <a:p>
            <a:pPr lvl="0" latinLnBrk="1"/>
            <a:r>
              <a:rPr lang="ko-KR"/>
              <a:t>마스터 텍스트 스타일을 편집합니다</a:t>
            </a:r>
          </a:p>
          <a:p>
            <a:pPr lvl="1" latinLnBrk="1"/>
            <a:r>
              <a:rPr lang="ko-KR"/>
              <a:t>둘째 수준</a:t>
            </a:r>
          </a:p>
          <a:p>
            <a:pPr lvl="2" latinLnBrk="1"/>
            <a:r>
              <a:rPr lang="ko-KR"/>
              <a:t>셋째 수준</a:t>
            </a:r>
          </a:p>
          <a:p>
            <a:pPr lvl="3" latinLnBrk="1"/>
            <a:r>
              <a:rPr lang="ko-KR"/>
              <a:t>넷째 수준</a:t>
            </a:r>
          </a:p>
          <a:p>
            <a:pPr lvl="4" latinLnBrk="1"/>
            <a:r>
              <a:rPr lang="ko-KR"/>
              <a:t>다섯째 수준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 latinLnBrk="1">
              <a:defRPr lang="ko-KR" sz="1200"/>
            </a:lvl1pPr>
            <a:extLst/>
          </a:lstStyle>
          <a:p>
            <a:endParaRPr lang="ko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 latinLnBrk="1">
              <a:defRPr lang="ko-KR" sz="1200"/>
            </a:lvl1pPr>
            <a:extLst/>
          </a:lstStyle>
          <a:p>
            <a:fld id="{CA5D3BF3-D352-46FC-8343-31F56E6730EA}" type="slidenum">
              <a:rPr/>
              <a:pPr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34308352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1pPr>
    <a:lvl2pPr marL="457106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2pPr>
    <a:lvl3pPr marL="91422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3pPr>
    <a:lvl4pPr marL="1371328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4pPr>
    <a:lvl5pPr marL="1828439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5pPr>
    <a:lvl6pPr marL="2285544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6pPr>
    <a:lvl7pPr marL="274265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7pPr>
    <a:lvl8pPr marL="319976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8pPr>
    <a:lvl9pPr marL="3656869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478274"/>
            <a:ext cx="9144000" cy="665226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>
            <a:extLst/>
          </a:lstStyle>
          <a:p>
            <a:pPr algn="ctr" latinLnBrk="1"/>
            <a:endParaRPr kumimoji="1" lang="ko-KR"/>
          </a:p>
        </p:txBody>
      </p:sp>
      <p:sp>
        <p:nvSpPr>
          <p:cNvPr id="10" name="Rectangle 9"/>
          <p:cNvSpPr/>
          <p:nvPr/>
        </p:nvSpPr>
        <p:spPr>
          <a:xfrm>
            <a:off x="-9144" y="4539996"/>
            <a:ext cx="2249424" cy="534924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>
            <a:extLst/>
          </a:lstStyle>
          <a:p>
            <a:pPr algn="ctr" latinLnBrk="1"/>
            <a:endParaRPr kumimoji="1" lang="ko-KR"/>
          </a:p>
        </p:txBody>
      </p:sp>
      <p:sp>
        <p:nvSpPr>
          <p:cNvPr id="11" name="Rectangle 10"/>
          <p:cNvSpPr/>
          <p:nvPr/>
        </p:nvSpPr>
        <p:spPr>
          <a:xfrm>
            <a:off x="2359152" y="4533138"/>
            <a:ext cx="6784848" cy="534924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>
            <a:extLst/>
          </a:lstStyle>
          <a:p>
            <a:pPr algn="ctr" latinLnBrk="1"/>
            <a:endParaRPr kumimoji="1" lang="ko-KR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4537528"/>
            <a:ext cx="6515100" cy="514350"/>
          </a:xfrm>
        </p:spPr>
        <p:txBody>
          <a:bodyPr anchor="ctr"/>
          <a:lstStyle>
            <a:lvl1pPr marL="0" indent="0" algn="l" eaLnBrk="1" latinLnBrk="1" hangingPunct="1">
              <a:buNone/>
              <a:defRPr kumimoji="1" lang="ko-KR" sz="2800">
                <a:solidFill>
                  <a:srgbClr val="FFFFFF"/>
                </a:solidFill>
              </a:defRPr>
            </a:lvl1pPr>
            <a:lvl2pPr marL="457106" indent="0" algn="ctr" eaLnBrk="1" latinLnBrk="1" hangingPunct="1">
              <a:buNone/>
            </a:lvl2pPr>
            <a:lvl3pPr marL="914220" indent="0" algn="ctr" eaLnBrk="1" latinLnBrk="1" hangingPunct="1">
              <a:buNone/>
            </a:lvl3pPr>
            <a:lvl4pPr marL="1371328" indent="0" algn="ctr" eaLnBrk="1" latinLnBrk="1" hangingPunct="1">
              <a:buNone/>
            </a:lvl4pPr>
            <a:lvl5pPr marL="1828439" indent="0" algn="ctr" eaLnBrk="1" latinLnBrk="1" hangingPunct="1">
              <a:buNone/>
            </a:lvl5pPr>
            <a:lvl6pPr marL="2285544" indent="0" algn="ctr" eaLnBrk="1" latinLnBrk="1" hangingPunct="1">
              <a:buNone/>
            </a:lvl6pPr>
            <a:lvl7pPr marL="2742650" indent="0" algn="ctr" eaLnBrk="1" latinLnBrk="1" hangingPunct="1">
              <a:buNone/>
            </a:lvl7pPr>
            <a:lvl8pPr marL="3199760" indent="0" algn="ctr" eaLnBrk="1" latinLnBrk="1" hangingPunct="1">
              <a:buNone/>
            </a:lvl8pPr>
            <a:lvl9pPr marL="3656869" indent="0" algn="ctr" eaLnBrk="1" latinLnBrk="1" hangingPunct="1">
              <a:buNone/>
            </a:lvl9pPr>
            <a:extLst/>
          </a:lstStyle>
          <a:p>
            <a:pPr eaLnBrk="1" latinLnBrk="1" hangingPunct="1"/>
            <a:r>
              <a:rPr lang="ko-KR" altLang="en-US" smtClean="0"/>
              <a:t>마스터 부제목 스타일 편집</a:t>
            </a:r>
            <a:endParaRPr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4551524"/>
            <a:ext cx="2057400" cy="514350"/>
          </a:xfrm>
        </p:spPr>
        <p:txBody>
          <a:bodyPr>
            <a:noAutofit/>
          </a:bodyPr>
          <a:lstStyle>
            <a:lvl1pPr algn="ctr" eaLnBrk="1" latinLnBrk="1" hangingPunct="1">
              <a:defRPr kumimoji="1" lang="ko-KR" sz="2000">
                <a:solidFill>
                  <a:srgbClr val="FFFFFF"/>
                </a:solidFill>
              </a:defRPr>
            </a:lvl1pPr>
            <a:extLst/>
          </a:lstStyle>
          <a:p>
            <a:pPr algn="ctr" latinLnBrk="1"/>
            <a:fld id="{047E157E-8DCB-4F70-A0AF-5EB586A91DD4}" type="datetime1">
              <a:rPr kumimoji="1" lang="en-US" altLang="ko-KR" smtClean="0">
                <a:solidFill>
                  <a:srgbClr val="FFFFFF"/>
                </a:solidFill>
              </a:rPr>
              <a:pPr algn="ctr" latinLnBrk="1"/>
              <a:t>5/9/18</a:t>
            </a:fld>
            <a:endParaRPr kumimoji="1" lang="ko-KR" altLang="en-US" sz="2000" dirty="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177405"/>
            <a:ext cx="5867400" cy="273844"/>
          </a:xfrm>
        </p:spPr>
        <p:txBody>
          <a:bodyPr/>
          <a:lstStyle>
            <a:lvl1pPr algn="r" eaLnBrk="1" latinLnBrk="1" hangingPunct="1">
              <a:defRPr kumimoji="1" lang="ko-KR">
                <a:solidFill>
                  <a:schemeClr val="tx2"/>
                </a:solidFill>
              </a:defRPr>
            </a:lvl1pPr>
            <a:extLst/>
          </a:lstStyle>
          <a:p>
            <a:pPr algn="r" latinLnBrk="1"/>
            <a:endParaRPr kumimoji="1" lang="ko-KR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171450"/>
            <a:ext cx="838200" cy="285750"/>
          </a:xfrm>
        </p:spPr>
        <p:txBody>
          <a:bodyPr/>
          <a:lstStyle>
            <a:lvl1pPr eaLnBrk="1" latinLnBrk="1" hangingPunct="1">
              <a:defRPr kumimoji="1" lang="ko-KR">
                <a:solidFill>
                  <a:schemeClr val="tx2"/>
                </a:solidFill>
              </a:defRPr>
            </a:lvl1pPr>
            <a:extLst/>
          </a:lstStyle>
          <a:p>
            <a:fld id="{8F82E0A0-C266-4798-8C8F-B9F91E9DA37E}" type="slidenum">
              <a:rPr kumimoji="1" lang="ko-KR">
                <a:solidFill>
                  <a:schemeClr val="tx2"/>
                </a:solidFill>
              </a:rPr>
              <a:pPr/>
              <a:t>‹#›</a:t>
            </a:fld>
            <a:endParaRPr kumimoji="1" lang="ko-KR">
              <a:solidFill>
                <a:schemeClr val="tx2"/>
              </a:solidFill>
            </a:endParaRPr>
          </a:p>
        </p:txBody>
      </p:sp>
      <p:sp>
        <p:nvSpPr>
          <p:cNvPr id="12" name="Rectangle 11"/>
          <p:cNvSpPr>
            <a:spLocks noGrp="1"/>
          </p:cNvSpPr>
          <p:nvPr>
            <p:ph type="title"/>
          </p:nvPr>
        </p:nvSpPr>
        <p:spPr>
          <a:xfrm>
            <a:off x="2362200" y="2343150"/>
            <a:ext cx="6477000" cy="2038350"/>
          </a:xfrm>
        </p:spPr>
        <p:txBody>
          <a:bodyPr rtlCol="0" anchor="b"/>
          <a:lstStyle>
            <a:lvl1pPr eaLnBrk="1" latinLnBrk="1" hangingPunct="1">
              <a:defRPr kumimoji="1" lang="ko-KR" cap="all" baseline="0"/>
            </a:lvl1pPr>
            <a:extLst/>
          </a:lstStyle>
          <a:p>
            <a:pPr eaLnBrk="1" latinLnBrk="1" hangingPunct="1"/>
            <a:r>
              <a:rPr lang="ko-KR" altLang="en-US" smtClean="0"/>
              <a:t>마스터 제목 스타일 편집</a:t>
            </a:r>
            <a:endParaRPr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389F9F7-F40D-4BDF-8B7E-BDF5A0C4F427}" type="slidenum">
              <a:rPr lang="en-US" altLang="ko-KR">
                <a:solidFill>
                  <a:srgbClr val="000000"/>
                </a:solidFill>
              </a:rPr>
              <a:pPr/>
              <a:t>‹#›</a:t>
            </a:fld>
            <a:endParaRPr lang="en-US" altLang="ko-KR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2386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41773"/>
            <a:ext cx="77724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78" indent="0" algn="ctr">
              <a:buNone/>
              <a:defRPr sz="2000"/>
            </a:lvl2pPr>
            <a:lvl3pPr marL="914356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3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67A0-23CB-47A9-80E3-B57ABE58E7C7}" type="datetimeFigureOut">
              <a:rPr lang="ko-KR" altLang="en-US" smtClean="0"/>
              <a:pPr/>
              <a:t>2018. 5. 9.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96212-2986-43A5-8D04-B3E1F6B56C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99103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67A0-23CB-47A9-80E3-B57ABE58E7C7}" type="datetimeFigureOut">
              <a:rPr lang="ko-KR" altLang="en-US" smtClean="0"/>
              <a:pPr/>
              <a:t>2018. 5. 9.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96212-2986-43A5-8D04-B3E1F6B56C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56866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90" y="1282313"/>
            <a:ext cx="7886700" cy="213955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90" y="3442102"/>
            <a:ext cx="7886700" cy="112514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67A0-23CB-47A9-80E3-B57ABE58E7C7}" type="datetimeFigureOut">
              <a:rPr lang="ko-KR" altLang="en-US" smtClean="0"/>
              <a:pPr/>
              <a:t>2018. 5. 9.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96212-2986-43A5-8D04-B3E1F6B56C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3375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1" y="1369219"/>
            <a:ext cx="3886200" cy="3263504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1369219"/>
            <a:ext cx="3886200" cy="3263504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67A0-23CB-47A9-80E3-B57ABE58E7C7}" type="datetimeFigureOut">
              <a:rPr lang="ko-KR" altLang="en-US" smtClean="0"/>
              <a:pPr/>
              <a:t>2018. 5. 9.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96212-2986-43A5-8D04-B3E1F6B56C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84546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3" y="273847"/>
            <a:ext cx="7886700" cy="994172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3"/>
            <a:ext cx="3868340" cy="61793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6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3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7" y="1260873"/>
            <a:ext cx="3887391" cy="61793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6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3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7" y="1878806"/>
            <a:ext cx="3887391" cy="2763441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67A0-23CB-47A9-80E3-B57ABE58E7C7}" type="datetimeFigureOut">
              <a:rPr lang="ko-KR" altLang="en-US" smtClean="0"/>
              <a:pPr/>
              <a:t>2018. 5. 9.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96212-2986-43A5-8D04-B3E1F6B56C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196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67A0-23CB-47A9-80E3-B57ABE58E7C7}" type="datetimeFigureOut">
              <a:rPr lang="ko-KR" altLang="en-US" smtClean="0"/>
              <a:pPr/>
              <a:t>2018. 5. 9.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96212-2986-43A5-8D04-B3E1F6B56C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6751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67A0-23CB-47A9-80E3-B57ABE58E7C7}" type="datetimeFigureOut">
              <a:rPr lang="ko-KR" altLang="en-US" smtClean="0"/>
              <a:pPr/>
              <a:t>2018. 5. 9.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96212-2986-43A5-8D04-B3E1F6B56C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16848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56" y="342900"/>
            <a:ext cx="2949179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407" y="740579"/>
            <a:ext cx="4629151" cy="365521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56" y="1543052"/>
            <a:ext cx="2949179" cy="2858691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6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3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67A0-23CB-47A9-80E3-B57ABE58E7C7}" type="datetimeFigureOut">
              <a:rPr lang="ko-KR" altLang="en-US" smtClean="0"/>
              <a:pPr/>
              <a:t>2018. 5. 9.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96212-2986-43A5-8D04-B3E1F6B56C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13629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56" y="342900"/>
            <a:ext cx="2949179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407" y="740579"/>
            <a:ext cx="4629151" cy="365521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6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3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56" y="1543052"/>
            <a:ext cx="2949179" cy="2858691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6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3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67A0-23CB-47A9-80E3-B57ABE58E7C7}" type="datetimeFigureOut">
              <a:rPr lang="ko-KR" altLang="en-US" smtClean="0"/>
              <a:pPr/>
              <a:t>2018. 5. 9.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96212-2986-43A5-8D04-B3E1F6B56C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8713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pPr eaLnBrk="1" latinLnBrk="1" hangingPunct="1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Rectangl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 latinLnBrk="1"/>
            <a:fld id="{E4606EA6-EFEA-4C30-9264-4F9291A5780D}" type="datetime1">
              <a:rPr lang="en-US"/>
              <a:pPr latinLnBrk="1"/>
              <a:t>5/9/18</a:t>
            </a:fld>
            <a:endParaRPr kumimoji="1" lang="ko-KR"/>
          </a:p>
        </p:txBody>
      </p:sp>
      <p:sp>
        <p:nvSpPr>
          <p:cNvPr id="4" name="Rectangl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1" lang="ko-KR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ctr" latinLnBrk="1"/>
            <a:fld id="{8F82E0A0-C266-4798-8C8F-B9F91E9DA37E}" type="slidenum">
              <a:rPr kumimoji="1" lang="en-US" altLang="ko-KR" sz="1400" b="1" smtClean="0">
                <a:solidFill>
                  <a:srgbClr val="FFFFFF"/>
                </a:solidFill>
              </a:rPr>
              <a:pPr algn="ctr" latinLnBrk="1"/>
              <a:t>‹#›</a:t>
            </a:fld>
            <a:endParaRPr kumimoji="1" lang="ko-KR" dirty="0"/>
          </a:p>
        </p:txBody>
      </p:sp>
      <p:sp>
        <p:nvSpPr>
          <p:cNvPr id="7" name="Rectangle 6"/>
          <p:cNvSpPr>
            <a:spLocks noGrp="1"/>
          </p:cNvSpPr>
          <p:nvPr>
            <p:ph sz="quarter" idx="13"/>
          </p:nvPr>
        </p:nvSpPr>
        <p:spPr>
          <a:xfrm>
            <a:off x="609600" y="1352550"/>
            <a:ext cx="8153400" cy="3276600"/>
          </a:xfrm>
        </p:spPr>
        <p:txBody>
          <a:bodyPr/>
          <a:lstStyle>
            <a:extLst/>
          </a:lstStyle>
          <a:p>
            <a:pPr lvl="0" eaLnBrk="1" latinLnBrk="1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1" hangingPunct="1"/>
            <a:r>
              <a:rPr lang="ko-KR" altLang="en-US" smtClean="0"/>
              <a:t>둘째 수준</a:t>
            </a:r>
          </a:p>
          <a:p>
            <a:pPr lvl="2" eaLnBrk="1" latinLnBrk="1" hangingPunct="1"/>
            <a:r>
              <a:rPr lang="ko-KR" altLang="en-US" smtClean="0"/>
              <a:t>셋째 수준</a:t>
            </a:r>
          </a:p>
          <a:p>
            <a:pPr lvl="3" eaLnBrk="1" latinLnBrk="1" hangingPunct="1"/>
            <a:r>
              <a:rPr lang="ko-KR" altLang="en-US" smtClean="0"/>
              <a:t>넷째 수준</a:t>
            </a:r>
          </a:p>
          <a:p>
            <a:pPr lvl="4" eaLnBrk="1" latinLnBrk="1" hangingPunct="1"/>
            <a:r>
              <a:rPr lang="ko-KR" altLang="en-US" smtClean="0"/>
              <a:t>다섯째 수준</a:t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67A0-23CB-47A9-80E3-B57ABE58E7C7}" type="datetimeFigureOut">
              <a:rPr lang="ko-KR" altLang="en-US" smtClean="0"/>
              <a:pPr/>
              <a:t>2018. 5. 9.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96212-2986-43A5-8D04-B3E1F6B56C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3504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83" y="273859"/>
            <a:ext cx="1971675" cy="4358879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65" y="273859"/>
            <a:ext cx="5800725" cy="4358879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67A0-23CB-47A9-80E3-B57ABE58E7C7}" type="datetimeFigureOut">
              <a:rPr lang="ko-KR" altLang="en-US" smtClean="0"/>
              <a:pPr/>
              <a:t>2018. 5. 9.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96212-2986-43A5-8D04-B3E1F6B56C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8132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2" y="2057444"/>
            <a:ext cx="7123113" cy="1254919"/>
          </a:xfrm>
        </p:spPr>
        <p:txBody>
          <a:bodyPr anchor="t"/>
          <a:lstStyle>
            <a:lvl1pPr eaLnBrk="1" latinLnBrk="1" hangingPunct="1">
              <a:buNone/>
              <a:defRPr kumimoji="1" lang="ko-KR" sz="2800">
                <a:solidFill>
                  <a:schemeClr val="tx2"/>
                </a:solidFill>
              </a:defRPr>
            </a:lvl1pPr>
            <a:lvl2pPr eaLnBrk="1" latinLnBrk="1" hangingPunct="1">
              <a:buNone/>
              <a:defRPr kumimoji="1" lang="ko-KR" sz="1800">
                <a:solidFill>
                  <a:schemeClr val="tx1">
                    <a:tint val="75000"/>
                  </a:schemeClr>
                </a:solidFill>
              </a:defRPr>
            </a:lvl2pPr>
            <a:lvl3pPr eaLnBrk="1" latinLnBrk="1" hangingPunct="1">
              <a:buNone/>
              <a:defRPr kumimoji="1" lang="ko-KR" sz="1600">
                <a:solidFill>
                  <a:schemeClr val="tx1">
                    <a:tint val="75000"/>
                  </a:schemeClr>
                </a:solidFill>
              </a:defRPr>
            </a:lvl3pPr>
            <a:lvl4pPr eaLnBrk="1" latinLnBrk="1" hangingPunct="1">
              <a:buNone/>
              <a:defRPr kumimoji="1" lang="ko-KR" sz="1400">
                <a:solidFill>
                  <a:schemeClr val="tx1">
                    <a:tint val="75000"/>
                  </a:schemeClr>
                </a:solidFill>
              </a:defRPr>
            </a:lvl4pPr>
            <a:lvl5pPr eaLnBrk="1" latinLnBrk="1" hangingPunct="1">
              <a:buNone/>
              <a:defRPr kumimoji="1" lang="ko-KR"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1" hangingPunct="1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1143000"/>
            <a:ext cx="9144000" cy="85725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>
            <a:extLst/>
          </a:lstStyle>
          <a:p>
            <a:pPr algn="ctr" latinLnBrk="1"/>
            <a:endParaRPr kumimoji="1" lang="ko-KR"/>
          </a:p>
        </p:txBody>
      </p:sp>
      <p:sp>
        <p:nvSpPr>
          <p:cNvPr id="8" name="Rectangle 7"/>
          <p:cNvSpPr/>
          <p:nvPr/>
        </p:nvSpPr>
        <p:spPr>
          <a:xfrm>
            <a:off x="0" y="1200150"/>
            <a:ext cx="1295400" cy="7429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>
            <a:extLst/>
          </a:lstStyle>
          <a:p>
            <a:pPr algn="ctr" latinLnBrk="1"/>
            <a:endParaRPr kumimoji="1" lang="ko-KR"/>
          </a:p>
        </p:txBody>
      </p:sp>
      <p:sp>
        <p:nvSpPr>
          <p:cNvPr id="9" name="Rectangle 8"/>
          <p:cNvSpPr/>
          <p:nvPr/>
        </p:nvSpPr>
        <p:spPr>
          <a:xfrm>
            <a:off x="1371600" y="1200150"/>
            <a:ext cx="7772400" cy="7429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>
            <a:extLst/>
          </a:lstStyle>
          <a:p>
            <a:pPr algn="ctr" latinLnBrk="1"/>
            <a:endParaRPr kumimoji="1" lang="ko-KR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1600" y="1200150"/>
            <a:ext cx="7620000" cy="742950"/>
          </a:xfrm>
        </p:spPr>
        <p:txBody>
          <a:bodyPr/>
          <a:lstStyle>
            <a:lvl1pPr algn="l" eaLnBrk="1" latinLnBrk="1" hangingPunct="1">
              <a:buNone/>
              <a:defRPr kumimoji="1" lang="ko-KR" sz="4400" b="0" cap="none">
                <a:solidFill>
                  <a:srgbClr val="FFFFFF"/>
                </a:solidFill>
              </a:defRPr>
            </a:lvl1pPr>
            <a:extLst/>
          </a:lstStyle>
          <a:p>
            <a:r>
              <a:rPr kumimoji="1" lang="ko-KR"/>
              <a:t>마스터 제목 스타일 편집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 latinLnBrk="1"/>
            <a:fld id="{6FCF9F07-3BC7-4570-B054-79111B0A380C}" type="datetime1">
              <a:rPr lang="en-US"/>
              <a:pPr latinLnBrk="1"/>
              <a:t>5/9/18</a:t>
            </a:fld>
            <a:endParaRPr kumimoji="1" lang="ko-KR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314451"/>
            <a:ext cx="1295400" cy="526257"/>
          </a:xfrm>
        </p:spPr>
        <p:txBody>
          <a:bodyPr>
            <a:noAutofit/>
          </a:bodyPr>
          <a:lstStyle>
            <a:lvl1pPr eaLnBrk="1" latinLnBrk="1" hangingPunct="1">
              <a:defRPr kumimoji="1" lang="ko-KR" sz="2400">
                <a:solidFill>
                  <a:srgbClr val="FFFFFF"/>
                </a:solidFill>
              </a:defRPr>
            </a:lvl1pPr>
            <a:extLst/>
          </a:lstStyle>
          <a:p>
            <a:pPr algn="ctr" latinLnBrk="1"/>
            <a:fld id="{8F82E0A0-C266-4798-8C8F-B9F91E9DA37E}" type="slidenum">
              <a:rPr kumimoji="1" lang="en-US" altLang="ko-KR" sz="2400" b="1" smtClean="0">
                <a:solidFill>
                  <a:srgbClr val="FFFFFF"/>
                </a:solidFill>
              </a:rPr>
              <a:pPr algn="ctr" latinLnBrk="1"/>
              <a:t>‹#›</a:t>
            </a:fld>
            <a:endParaRPr kumimoji="1" lang="ko-KR" altLang="en-US" sz="2400" dirty="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extLst/>
          </a:lstStyle>
          <a:p>
            <a:endParaRPr kumimoji="1" lang="ko-K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pPr eaLnBrk="1" latinLnBrk="1" hangingPunct="1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09600" y="1352553"/>
            <a:ext cx="3886200" cy="3268624"/>
          </a:xfrm>
        </p:spPr>
        <p:txBody>
          <a:bodyPr/>
          <a:lstStyle>
            <a:extLst/>
          </a:lstStyle>
          <a:p>
            <a:pPr lvl="0" eaLnBrk="1" latinLnBrk="1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1" hangingPunct="1"/>
            <a:r>
              <a:rPr lang="ko-KR" altLang="en-US" smtClean="0"/>
              <a:t>둘째 수준</a:t>
            </a:r>
          </a:p>
          <a:p>
            <a:pPr lvl="2" eaLnBrk="1" latinLnBrk="1" hangingPunct="1"/>
            <a:r>
              <a:rPr lang="ko-KR" altLang="en-US" smtClean="0"/>
              <a:t>셋째 수준</a:t>
            </a:r>
          </a:p>
          <a:p>
            <a:pPr lvl="3" eaLnBrk="1" latinLnBrk="1" hangingPunct="1"/>
            <a:r>
              <a:rPr lang="ko-KR" altLang="en-US" smtClean="0"/>
              <a:t>넷째 수준</a:t>
            </a:r>
          </a:p>
          <a:p>
            <a:pPr lvl="4" eaLnBrk="1" latinLnBrk="1" hangingPunct="1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844901" y="1352556"/>
            <a:ext cx="3886200" cy="3268625"/>
          </a:xfrm>
        </p:spPr>
        <p:txBody>
          <a:bodyPr/>
          <a:lstStyle>
            <a:extLst/>
          </a:lstStyle>
          <a:p>
            <a:pPr lvl="0" eaLnBrk="1" latinLnBrk="1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1" hangingPunct="1"/>
            <a:r>
              <a:rPr lang="ko-KR" altLang="en-US" smtClean="0"/>
              <a:t>둘째 수준</a:t>
            </a:r>
          </a:p>
          <a:p>
            <a:pPr lvl="2" eaLnBrk="1" latinLnBrk="1" hangingPunct="1"/>
            <a:r>
              <a:rPr lang="ko-KR" altLang="en-US" smtClean="0"/>
              <a:t>셋째 수준</a:t>
            </a:r>
          </a:p>
          <a:p>
            <a:pPr lvl="3" eaLnBrk="1" latinLnBrk="1" hangingPunct="1"/>
            <a:r>
              <a:rPr lang="ko-KR" altLang="en-US" smtClean="0"/>
              <a:t>넷째 수준</a:t>
            </a:r>
          </a:p>
          <a:p>
            <a:pPr lvl="4" eaLnBrk="1" latinLnBrk="1" hangingPunct="1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>
            <a:extLst/>
          </a:lstStyle>
          <a:p>
            <a:pPr latinLnBrk="1"/>
            <a:fld id="{E4606EA6-EFEA-4C30-9264-4F9291A5780D}" type="datetime1">
              <a:rPr lang="en-US"/>
              <a:pPr latinLnBrk="1"/>
              <a:t>5/9/18</a:t>
            </a:fld>
            <a:endParaRPr kumimoji="1" lang="ko-K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extLst/>
          </a:lstStyle>
          <a:p>
            <a:pPr algn="ctr" latinLnBrk="1"/>
            <a:fld id="{8F82E0A0-C266-4798-8C8F-B9F91E9DA37E}" type="slidenum">
              <a:rPr kumimoji="1" lang="en-US" altLang="ko-KR" sz="1400" b="1" smtClean="0">
                <a:solidFill>
                  <a:srgbClr val="FFFFFF"/>
                </a:solidFill>
              </a:rPr>
              <a:pPr algn="ctr" latinLnBrk="1"/>
              <a:t>‹#›</a:t>
            </a:fld>
            <a:endParaRPr kumimoji="1" lang="ko-KR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extLst/>
          </a:lstStyle>
          <a:p>
            <a:endParaRPr kumimoji="1" lang="ko-K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18110"/>
            <a:ext cx="8153400" cy="1005840"/>
          </a:xfrm>
        </p:spPr>
        <p:txBody>
          <a:bodyPr anchor="b"/>
          <a:lstStyle>
            <a:lvl1pPr eaLnBrk="1" latinLnBrk="1" hangingPunct="1">
              <a:defRPr kumimoji="1" lang="ko-KR"/>
            </a:lvl1pPr>
            <a:extLst/>
          </a:lstStyle>
          <a:p>
            <a:pPr eaLnBrk="1" latinLnBrk="1" hangingPunct="1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919818"/>
            <a:ext cx="3886200" cy="2628900"/>
          </a:xfrm>
        </p:spPr>
        <p:txBody>
          <a:bodyPr/>
          <a:lstStyle>
            <a:extLst/>
          </a:lstStyle>
          <a:p>
            <a:pPr lvl="0" eaLnBrk="1" latinLnBrk="1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1" hangingPunct="1"/>
            <a:r>
              <a:rPr lang="ko-KR" altLang="en-US" smtClean="0"/>
              <a:t>둘째 수준</a:t>
            </a:r>
          </a:p>
          <a:p>
            <a:pPr lvl="2" eaLnBrk="1" latinLnBrk="1" hangingPunct="1"/>
            <a:r>
              <a:rPr lang="ko-KR" altLang="en-US" smtClean="0"/>
              <a:t>셋째 수준</a:t>
            </a:r>
          </a:p>
          <a:p>
            <a:pPr lvl="3" eaLnBrk="1" latinLnBrk="1" hangingPunct="1"/>
            <a:r>
              <a:rPr lang="ko-KR" altLang="en-US" smtClean="0"/>
              <a:t>넷째 수준</a:t>
            </a:r>
          </a:p>
          <a:p>
            <a:pPr lvl="4" eaLnBrk="1" latinLnBrk="1" hangingPunct="1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919818"/>
            <a:ext cx="3886200" cy="2628900"/>
          </a:xfrm>
        </p:spPr>
        <p:txBody>
          <a:bodyPr/>
          <a:lstStyle>
            <a:extLst/>
          </a:lstStyle>
          <a:p>
            <a:pPr lvl="0" eaLnBrk="1" latinLnBrk="1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1" hangingPunct="1"/>
            <a:r>
              <a:rPr lang="ko-KR" altLang="en-US" smtClean="0"/>
              <a:t>둘째 수준</a:t>
            </a:r>
          </a:p>
          <a:p>
            <a:pPr lvl="2" eaLnBrk="1" latinLnBrk="1" hangingPunct="1"/>
            <a:r>
              <a:rPr lang="ko-KR" altLang="en-US" smtClean="0"/>
              <a:t>셋째 수준</a:t>
            </a:r>
          </a:p>
          <a:p>
            <a:pPr lvl="3" eaLnBrk="1" latinLnBrk="1" hangingPunct="1"/>
            <a:r>
              <a:rPr lang="ko-KR" altLang="en-US" smtClean="0"/>
              <a:t>넷째 수준</a:t>
            </a:r>
          </a:p>
          <a:p>
            <a:pPr lvl="4" eaLnBrk="1" latinLnBrk="1" hangingPunct="1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>
            <a:extLst/>
          </a:lstStyle>
          <a:p>
            <a:pPr latinLnBrk="1"/>
            <a:fld id="{E4606EA6-EFEA-4C30-9264-4F9291A5780D}" type="datetime1">
              <a:rPr lang="en-US"/>
              <a:pPr latinLnBrk="1"/>
              <a:t>5/9/18</a:t>
            </a:fld>
            <a:endParaRPr kumimoji="1" lang="ko-KR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extLst/>
          </a:lstStyle>
          <a:p>
            <a:pPr algn="ctr" latinLnBrk="1"/>
            <a:fld id="{8F82E0A0-C266-4798-8C8F-B9F91E9DA37E}" type="slidenum">
              <a:rPr kumimoji="1" lang="en-US" altLang="ko-KR" sz="1400" b="1" smtClean="0">
                <a:solidFill>
                  <a:srgbClr val="FFFFFF"/>
                </a:solidFill>
              </a:rPr>
              <a:pPr algn="ctr" latinLnBrk="1"/>
              <a:t>‹#›</a:t>
            </a:fld>
            <a:endParaRPr kumimoji="1" lang="ko-KR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extLst/>
          </a:lstStyle>
          <a:p>
            <a:endParaRPr kumimoji="1" lang="ko-KR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8"/>
          </p:nvPr>
        </p:nvSpPr>
        <p:spPr>
          <a:xfrm>
            <a:off x="609600" y="1362287"/>
            <a:ext cx="3886200" cy="530352"/>
          </a:xfrm>
          <a:solidFill>
            <a:schemeClr val="accent2"/>
          </a:solidFill>
        </p:spPr>
        <p:txBody>
          <a:bodyPr rtlCol="0" anchor="ctr"/>
          <a:lstStyle>
            <a:lvl1pPr eaLnBrk="1" latinLnBrk="1" hangingPunct="1">
              <a:buFontTx/>
              <a:buNone/>
              <a:defRPr kumimoji="1" lang="ko-KR" sz="2000" b="1">
                <a:solidFill>
                  <a:srgbClr val="FFFFFF"/>
                </a:solidFill>
              </a:defRPr>
            </a:lvl1pPr>
            <a:extLst/>
          </a:lstStyle>
          <a:p>
            <a:pPr lvl="0" eaLnBrk="1" latinLnBrk="1" hangingPunct="1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4800600" y="1362287"/>
            <a:ext cx="3886200" cy="530352"/>
          </a:xfrm>
          <a:solidFill>
            <a:schemeClr val="accent4"/>
          </a:solidFill>
        </p:spPr>
        <p:txBody>
          <a:bodyPr rtlCol="0" anchor="ctr"/>
          <a:lstStyle>
            <a:lvl1pPr eaLnBrk="1" latinLnBrk="1" hangingPunct="1">
              <a:buFontTx/>
              <a:buNone/>
              <a:defRPr kumimoji="1" lang="ko-KR" sz="2000" b="1">
                <a:solidFill>
                  <a:srgbClr val="FFFFFF"/>
                </a:solidFill>
              </a:defRPr>
            </a:lvl1pPr>
            <a:extLst/>
          </a:lstStyle>
          <a:p>
            <a:pPr lvl="0" eaLnBrk="1" latinLnBrk="1" hangingPunct="1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pPr eaLnBrk="1" latinLnBrk="1" hangingPunct="1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 latinLnBrk="1"/>
            <a:fld id="{6DFADB5D-B7A0-47E3-AD2D-B1A6F8614213}" type="datetime1">
              <a:rPr lang="en-US"/>
              <a:pPr latinLnBrk="1"/>
              <a:t>5/9/18</a:t>
            </a:fld>
            <a:endParaRPr kumimoji="1" lang="ko-K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1" lang="ko-K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latinLnBrk="1" hangingPunct="1">
              <a:defRPr kumimoji="1" lang="ko-KR">
                <a:solidFill>
                  <a:srgbClr val="FFFFFF"/>
                </a:solidFill>
              </a:defRPr>
            </a:lvl1pPr>
            <a:extLst/>
          </a:lstStyle>
          <a:p>
            <a:fld id="{A3F7CB7D-F184-43C7-B6FD-03D728E1BBFF}" type="slidenum">
              <a:rPr kumimoji="1" lang="ko-KR">
                <a:solidFill>
                  <a:srgbClr val="FFFFFF"/>
                </a:solidFill>
              </a:rPr>
              <a:pPr/>
              <a:t>‹#›</a:t>
            </a:fld>
            <a:endParaRPr kumimoji="1" lang="ko-KR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 latinLnBrk="1"/>
            <a:fld id="{72968126-03FC-49C0-B9B8-2B561CCC3D90}" type="datetime1">
              <a:rPr lang="en-US"/>
              <a:pPr latinLnBrk="1"/>
              <a:t>5/9/18</a:t>
            </a:fld>
            <a:endParaRPr kumimoji="1" lang="ko-K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1" lang="ko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4686300"/>
            <a:ext cx="533400" cy="285750"/>
          </a:xfrm>
        </p:spPr>
        <p:txBody>
          <a:bodyPr/>
          <a:lstStyle>
            <a:lvl1pPr eaLnBrk="1" latinLnBrk="1" hangingPunct="1">
              <a:defRPr kumimoji="1" lang="ko-KR">
                <a:solidFill>
                  <a:schemeClr val="tx2"/>
                </a:solidFill>
              </a:defRPr>
            </a:lvl1pPr>
            <a:extLst/>
          </a:lstStyle>
          <a:p>
            <a:fld id="{A3F7CB7D-F184-43C7-B6FD-03D728E1BBFF}" type="slidenum">
              <a:rPr kumimoji="1" lang="ko-KR">
                <a:solidFill>
                  <a:schemeClr val="tx2"/>
                </a:solidFill>
              </a:rPr>
              <a:pPr/>
              <a:t>‹#›</a:t>
            </a:fld>
            <a:endParaRPr kumimoji="1" lang="ko-KR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내용(캡션 포함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8110"/>
            <a:ext cx="8153400" cy="1005840"/>
          </a:xfrm>
        </p:spPr>
        <p:txBody>
          <a:bodyPr anchor="b"/>
          <a:lstStyle>
            <a:lvl1pPr algn="l" eaLnBrk="1" latinLnBrk="1" hangingPunct="1">
              <a:buNone/>
              <a:defRPr kumimoji="1" lang="ko-KR" sz="4200" b="0"/>
            </a:lvl1pPr>
            <a:extLst/>
          </a:lstStyle>
          <a:p>
            <a:pPr eaLnBrk="1" latinLnBrk="1" hangingPunct="1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 latinLnBrk="1"/>
            <a:fld id="{F49A8198-4617-485E-9585-4840B69DBBA6}" type="datetime1">
              <a:rPr lang="en-US"/>
              <a:pPr latinLnBrk="1"/>
              <a:t>5/9/18</a:t>
            </a:fld>
            <a:endParaRPr kumimoji="1" lang="ko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1" lang="ko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latinLnBrk="1" hangingPunct="1">
              <a:defRPr kumimoji="1" lang="ko-KR">
                <a:solidFill>
                  <a:srgbClr val="FFFFFF"/>
                </a:solidFill>
              </a:defRPr>
            </a:lvl1pPr>
            <a:extLst/>
          </a:lstStyle>
          <a:p>
            <a:fld id="{A3F7CB7D-F184-43C7-B6FD-03D728E1BBFF}" type="slidenum">
              <a:rPr kumimoji="1" lang="ko-KR">
                <a:solidFill>
                  <a:srgbClr val="FFFFFF"/>
                </a:solidFill>
              </a:rPr>
              <a:pPr/>
              <a:t>‹#›</a:t>
            </a:fld>
            <a:endParaRPr kumimoji="1" lang="ko-KR">
              <a:solidFill>
                <a:srgbClr val="FFFFFF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28750"/>
            <a:ext cx="1600200" cy="31242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35" tIns="182845" rIns="137135" bIns="91424"/>
          <a:lstStyle>
            <a:lvl1pPr marL="0" indent="0" eaLnBrk="1" latinLnBrk="1" hangingPunct="1">
              <a:spcAft>
                <a:spcPts val="1000"/>
              </a:spcAft>
              <a:buNone/>
              <a:defRPr kumimoji="1" lang="ko-KR" sz="1800"/>
            </a:lvl1pPr>
            <a:lvl2pPr eaLnBrk="1" latinLnBrk="1" hangingPunct="1">
              <a:buNone/>
              <a:defRPr kumimoji="1" lang="ko-KR" sz="1200"/>
            </a:lvl2pPr>
            <a:lvl3pPr eaLnBrk="1" latinLnBrk="1" hangingPunct="1">
              <a:buNone/>
              <a:defRPr kumimoji="1" lang="ko-KR" sz="1000"/>
            </a:lvl3pPr>
            <a:lvl4pPr eaLnBrk="1" latinLnBrk="1" hangingPunct="1">
              <a:buNone/>
              <a:defRPr kumimoji="1" lang="ko-KR" sz="900"/>
            </a:lvl4pPr>
            <a:lvl5pPr eaLnBrk="1" latinLnBrk="1" hangingPunct="1">
              <a:buNone/>
              <a:defRPr kumimoji="1" lang="ko-KR" sz="900"/>
            </a:lvl5pPr>
            <a:extLst/>
          </a:lstStyle>
          <a:p>
            <a:pPr lvl="0" eaLnBrk="1" latinLnBrk="1" hangingPunct="1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362200" y="1428750"/>
            <a:ext cx="6400800" cy="3200400"/>
          </a:xfrm>
        </p:spPr>
        <p:txBody>
          <a:bodyPr/>
          <a:lstStyle>
            <a:extLst/>
          </a:lstStyle>
          <a:p>
            <a:pPr lvl="0" eaLnBrk="1" latinLnBrk="1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1" hangingPunct="1"/>
            <a:r>
              <a:rPr lang="ko-KR" altLang="en-US" smtClean="0"/>
              <a:t>둘째 수준</a:t>
            </a:r>
          </a:p>
          <a:p>
            <a:pPr lvl="2" eaLnBrk="1" latinLnBrk="1" hangingPunct="1"/>
            <a:r>
              <a:rPr lang="ko-KR" altLang="en-US" smtClean="0"/>
              <a:t>셋째 수준</a:t>
            </a:r>
          </a:p>
          <a:p>
            <a:pPr lvl="3" eaLnBrk="1" latinLnBrk="1" hangingPunct="1"/>
            <a:r>
              <a:rPr lang="ko-KR" altLang="en-US" smtClean="0"/>
              <a:t>넷째 수준</a:t>
            </a:r>
          </a:p>
          <a:p>
            <a:pPr lvl="4" eaLnBrk="1" latinLnBrk="1" hangingPunct="1"/>
            <a:r>
              <a:rPr lang="ko-KR" altLang="en-US" smtClean="0"/>
              <a:t>다섯째 수준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그림(캡션 포함)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57669" y="0"/>
            <a:ext cx="7586332" cy="3419856"/>
          </a:xfrm>
          <a:solidFill>
            <a:schemeClr val="tx2">
              <a:shade val="50000"/>
            </a:schemeClr>
          </a:solidFill>
          <a:ln>
            <a:noFill/>
          </a:ln>
        </p:spPr>
        <p:txBody>
          <a:bodyPr/>
          <a:lstStyle>
            <a:lvl1pPr eaLnBrk="1" latinLnBrk="1" hangingPunct="1">
              <a:buNone/>
              <a:defRPr kumimoji="1" lang="ko-KR" sz="3200"/>
            </a:lvl1pPr>
            <a:extLst/>
          </a:lstStyle>
          <a:p>
            <a:r>
              <a:rPr kumimoji="1" lang="ko-KR" altLang="en-US" smtClean="0"/>
              <a:t>그림을 추가하려면 아이콘을 클릭하십시오</a:t>
            </a:r>
            <a:endParaRPr kumimoji="1" lang="ko-K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4114800"/>
            <a:ext cx="7315200" cy="514350"/>
          </a:xfrm>
        </p:spPr>
        <p:txBody>
          <a:bodyPr/>
          <a:lstStyle>
            <a:lvl1pPr marL="0" indent="0" eaLnBrk="1" latinLnBrk="1" hangingPunct="1">
              <a:buFontTx/>
              <a:buNone/>
              <a:defRPr kumimoji="1" lang="ko-KR" sz="1700"/>
            </a:lvl1pPr>
            <a:lvl2pPr eaLnBrk="1" latinLnBrk="1" hangingPunct="1">
              <a:buFontTx/>
              <a:buNone/>
              <a:defRPr kumimoji="1" lang="ko-KR" sz="1200"/>
            </a:lvl2pPr>
            <a:lvl3pPr eaLnBrk="1" latinLnBrk="1" hangingPunct="1">
              <a:buFontTx/>
              <a:buNone/>
              <a:defRPr kumimoji="1" lang="ko-KR" sz="1000"/>
            </a:lvl3pPr>
            <a:lvl4pPr eaLnBrk="1" latinLnBrk="1" hangingPunct="1">
              <a:buFontTx/>
              <a:buNone/>
              <a:defRPr kumimoji="1" lang="ko-KR" sz="900"/>
            </a:lvl4pPr>
            <a:lvl5pPr eaLnBrk="1" latinLnBrk="1" hangingPunct="1">
              <a:buFontTx/>
              <a:buNone/>
              <a:defRPr kumimoji="1" lang="ko-KR" sz="900"/>
            </a:lvl5pPr>
            <a:extLst/>
          </a:lstStyle>
          <a:p>
            <a:pPr lvl="0" eaLnBrk="1" latinLnBrk="1" hangingPunct="1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8" name="Rectangle 7"/>
          <p:cNvSpPr/>
          <p:nvPr/>
        </p:nvSpPr>
        <p:spPr>
          <a:xfrm>
            <a:off x="-9144" y="3429000"/>
            <a:ext cx="9144000" cy="665226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>
            <a:extLst/>
          </a:lstStyle>
          <a:p>
            <a:pPr algn="ctr" latinLnBrk="1"/>
            <a:endParaRPr kumimoji="1" lang="ko-KR"/>
          </a:p>
        </p:txBody>
      </p:sp>
      <p:sp>
        <p:nvSpPr>
          <p:cNvPr id="9" name="Rectangle 8"/>
          <p:cNvSpPr/>
          <p:nvPr/>
        </p:nvSpPr>
        <p:spPr>
          <a:xfrm>
            <a:off x="-9144" y="3497580"/>
            <a:ext cx="1463040" cy="534924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>
            <a:extLst/>
          </a:lstStyle>
          <a:p>
            <a:pPr algn="ctr" latinLnBrk="1"/>
            <a:endParaRPr kumimoji="1" lang="ko-KR"/>
          </a:p>
        </p:txBody>
      </p:sp>
      <p:sp>
        <p:nvSpPr>
          <p:cNvPr id="10" name="Rectangle 9"/>
          <p:cNvSpPr/>
          <p:nvPr/>
        </p:nvSpPr>
        <p:spPr>
          <a:xfrm>
            <a:off x="1545336" y="3490722"/>
            <a:ext cx="7589520" cy="534924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>
            <a:extLst/>
          </a:lstStyle>
          <a:p>
            <a:pPr algn="ctr" latinLnBrk="1"/>
            <a:endParaRPr kumimoji="1" lang="ko-K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3543300"/>
            <a:ext cx="7315200" cy="457200"/>
          </a:xfrm>
        </p:spPr>
        <p:txBody>
          <a:bodyPr anchor="ctr"/>
          <a:lstStyle>
            <a:lvl1pPr algn="l" eaLnBrk="1" latinLnBrk="1" hangingPunct="1">
              <a:buNone/>
              <a:defRPr kumimoji="1" lang="ko-KR" sz="2800" b="0">
                <a:solidFill>
                  <a:srgbClr val="FFFFFF"/>
                </a:solidFill>
              </a:defRPr>
            </a:lvl1pPr>
            <a:extLst/>
          </a:lstStyle>
          <a:p>
            <a:pPr eaLnBrk="1" latinLnBrk="1" hangingPunct="1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1447800" y="0"/>
            <a:ext cx="100584" cy="515035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>
            <a:extLst/>
          </a:lstStyle>
          <a:p>
            <a:pPr algn="ctr" latinLnBrk="1"/>
            <a:endParaRPr kumimoji="1" lang="ko-KR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4686300"/>
            <a:ext cx="2667000" cy="273844"/>
          </a:xfrm>
        </p:spPr>
        <p:txBody>
          <a:bodyPr rtlCol="0"/>
          <a:lstStyle>
            <a:extLst/>
          </a:lstStyle>
          <a:p>
            <a:pPr latinLnBrk="1"/>
            <a:fld id="{E4606EA6-EFEA-4C30-9264-4F9291A5780D}" type="datetime1">
              <a:rPr lang="en-US"/>
              <a:pPr latinLnBrk="1"/>
              <a:t>5/9/18</a:t>
            </a:fld>
            <a:endParaRPr kumimoji="1" lang="ko-KR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3500437"/>
            <a:ext cx="1447800" cy="497684"/>
          </a:xfrm>
        </p:spPr>
        <p:txBody>
          <a:bodyPr rtlCol="0"/>
          <a:lstStyle>
            <a:lvl1pPr eaLnBrk="1" latinLnBrk="1" hangingPunct="1">
              <a:defRPr kumimoji="1" lang="ko-KR" sz="2800"/>
            </a:lvl1pPr>
            <a:extLst/>
          </a:lstStyle>
          <a:p>
            <a:pPr algn="ctr" latinLnBrk="1"/>
            <a:fld id="{8F82E0A0-C266-4798-8C8F-B9F91E9DA37E}" type="slidenum">
              <a:rPr kumimoji="1" lang="en-US" altLang="ko-KR" sz="2800" b="1" smtClean="0">
                <a:solidFill>
                  <a:srgbClr val="FFFFFF"/>
                </a:solidFill>
              </a:rPr>
              <a:pPr algn="ctr" latinLnBrk="1"/>
              <a:t>‹#›</a:t>
            </a:fld>
            <a:endParaRPr kumimoji="1" lang="ko-KR" altLang="en-US" sz="2800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4686156"/>
            <a:ext cx="4572000" cy="273844"/>
          </a:xfrm>
        </p:spPr>
        <p:txBody>
          <a:bodyPr rtlCol="0"/>
          <a:lstStyle>
            <a:extLst/>
          </a:lstStyle>
          <a:p>
            <a:endParaRPr kumimoji="1" lang="ko-K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352550"/>
            <a:ext cx="8153400" cy="3242310"/>
          </a:xfrm>
          <a:prstGeom prst="rect">
            <a:avLst/>
          </a:prstGeom>
        </p:spPr>
        <p:txBody>
          <a:bodyPr vert="horz" lIns="91424" tIns="45712" rIns="91424" bIns="45712">
            <a:normAutofit/>
          </a:bodyPr>
          <a:lstStyle>
            <a:extLst/>
          </a:lstStyle>
          <a:p>
            <a:pPr lvl="0" eaLnBrk="1" latinLnBrk="1" hangingPunct="1"/>
            <a:r>
              <a:rPr kumimoji="1" lang="ko-KR" altLang="en-US" smtClean="0"/>
              <a:t>마스터 텍스트 스타일을 편집합니다</a:t>
            </a:r>
          </a:p>
          <a:p>
            <a:pPr lvl="1" eaLnBrk="1" latinLnBrk="1" hangingPunct="1"/>
            <a:r>
              <a:rPr kumimoji="1" lang="ko-KR" altLang="en-US" smtClean="0"/>
              <a:t>둘째 수준</a:t>
            </a:r>
          </a:p>
          <a:p>
            <a:pPr lvl="2" eaLnBrk="1" latinLnBrk="1" hangingPunct="1"/>
            <a:r>
              <a:rPr kumimoji="1" lang="ko-KR" altLang="en-US" smtClean="0"/>
              <a:t>셋째 수준</a:t>
            </a:r>
          </a:p>
          <a:p>
            <a:pPr lvl="3" eaLnBrk="1" latinLnBrk="1" hangingPunct="1"/>
            <a:r>
              <a:rPr kumimoji="1" lang="ko-KR" altLang="en-US" smtClean="0"/>
              <a:t>넷째 수준</a:t>
            </a:r>
          </a:p>
          <a:p>
            <a:pPr lvl="4" eaLnBrk="1" latinLnBrk="1" hangingPunct="1"/>
            <a:r>
              <a:rPr kumimoji="1" lang="ko-KR" altLang="en-US" smtClean="0"/>
              <a:t>다섯째 수준</a:t>
            </a:r>
            <a:endParaRPr kumimoji="1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4686300"/>
            <a:ext cx="2667000" cy="273844"/>
          </a:xfrm>
          <a:prstGeom prst="rect">
            <a:avLst/>
          </a:prstGeom>
        </p:spPr>
        <p:txBody>
          <a:bodyPr vert="horz" lIns="91424" tIns="45712" rIns="91424" bIns="45712" anchor="ctr" anchorCtr="0"/>
          <a:lstStyle>
            <a:lvl1pPr algn="l" eaLnBrk="1" latinLnBrk="1" hangingPunct="1">
              <a:defRPr kumimoji="1" lang="ko-KR" sz="1400">
                <a:solidFill>
                  <a:schemeClr val="tx2"/>
                </a:solidFill>
              </a:defRPr>
            </a:lvl1pPr>
            <a:extLst/>
          </a:lstStyle>
          <a:p>
            <a:pPr latinLnBrk="1"/>
            <a:fld id="{E4606EA6-EFEA-4C30-9264-4F9291A5780D}" type="datetime1">
              <a:rPr lang="en-US" smtClean="0"/>
              <a:pPr latinLnBrk="1"/>
              <a:t>5/9/18</a:t>
            </a:fld>
            <a:endParaRPr kumimoji="1" lang="ko-KR" alt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24" y="4686156"/>
            <a:ext cx="5421083" cy="273844"/>
          </a:xfrm>
          <a:prstGeom prst="rect">
            <a:avLst/>
          </a:prstGeom>
        </p:spPr>
        <p:txBody>
          <a:bodyPr vert="horz" lIns="91424" tIns="45712" rIns="91424" bIns="45712" anchor="ctr"/>
          <a:lstStyle>
            <a:lvl1pPr algn="r" eaLnBrk="1" latinLnBrk="1" hangingPunct="1">
              <a:defRPr kumimoji="1" lang="ko-KR" sz="1400">
                <a:solidFill>
                  <a:schemeClr val="tx2"/>
                </a:solidFill>
              </a:defRPr>
            </a:lvl1pPr>
            <a:extLst/>
          </a:lstStyle>
          <a:p>
            <a:pPr algn="r" latinLnBrk="1"/>
            <a:endParaRPr kumimoji="1" lang="ko-KR" altLang="en-US" sz="14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1095170"/>
            <a:ext cx="9144000" cy="24003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>
            <a:extLst/>
          </a:lstStyle>
          <a:p>
            <a:pPr algn="ctr" latinLnBrk="1"/>
            <a:endParaRPr kumimoji="1" lang="ko-KR"/>
          </a:p>
        </p:txBody>
      </p:sp>
      <p:sp>
        <p:nvSpPr>
          <p:cNvPr id="8" name="Rectangle 7"/>
          <p:cNvSpPr/>
          <p:nvPr/>
        </p:nvSpPr>
        <p:spPr>
          <a:xfrm>
            <a:off x="0" y="1129460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>
            <a:extLst/>
          </a:lstStyle>
          <a:p>
            <a:pPr algn="ctr" latinLnBrk="1"/>
            <a:endParaRPr kumimoji="1" lang="ko-KR"/>
          </a:p>
        </p:txBody>
      </p:sp>
      <p:sp>
        <p:nvSpPr>
          <p:cNvPr id="9" name="Rectangle 8"/>
          <p:cNvSpPr/>
          <p:nvPr/>
        </p:nvSpPr>
        <p:spPr>
          <a:xfrm>
            <a:off x="590550" y="1129460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4" tIns="45712" rIns="91424" bIns="45712" anchor="ctr"/>
          <a:lstStyle>
            <a:extLst/>
          </a:lstStyle>
          <a:p>
            <a:pPr algn="ctr" latinLnBrk="1"/>
            <a:endParaRPr kumimoji="1" lang="ko-KR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123508"/>
            <a:ext cx="533400" cy="183357"/>
          </a:xfrm>
          <a:prstGeom prst="rect">
            <a:avLst/>
          </a:prstGeom>
        </p:spPr>
        <p:txBody>
          <a:bodyPr vert="horz" lIns="91424" tIns="45712" rIns="91424" bIns="45712" anchor="ctr" anchorCtr="0">
            <a:normAutofit/>
          </a:bodyPr>
          <a:lstStyle>
            <a:lvl1pPr algn="ctr" eaLnBrk="1" latinLnBrk="1" hangingPunct="1">
              <a:defRPr kumimoji="1" lang="ko-KR" sz="1400" b="1">
                <a:solidFill>
                  <a:srgbClr val="FFFFFF"/>
                </a:solidFill>
              </a:defRPr>
            </a:lvl1pPr>
            <a:extLst/>
          </a:lstStyle>
          <a:p>
            <a:pPr algn="ctr" latinLnBrk="1"/>
            <a:fld id="{8F82E0A0-C266-4798-8C8F-B9F91E9DA37E}" type="slidenum">
              <a:rPr kumimoji="1" lang="en-US" altLang="ko-KR" sz="1400" b="1" smtClean="0">
                <a:solidFill>
                  <a:srgbClr val="FFFFFF"/>
                </a:solidFill>
              </a:rPr>
              <a:pPr algn="ctr" latinLnBrk="1"/>
              <a:t>‹#›</a:t>
            </a:fld>
            <a:endParaRPr kumimoji="1" lang="ko-KR" altLang="en-US" sz="1400" b="1" dirty="0">
              <a:solidFill>
                <a:srgbClr val="FFFFFF"/>
              </a:solidFill>
            </a:endParaRP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18110"/>
            <a:ext cx="8153400" cy="1005840"/>
          </a:xfrm>
          <a:prstGeom prst="rect">
            <a:avLst/>
          </a:prstGeom>
        </p:spPr>
        <p:txBody>
          <a:bodyPr vert="horz" lIns="91424" tIns="45712" rIns="91424" bIns="45712" anchor="b">
            <a:normAutofit/>
          </a:bodyPr>
          <a:lstStyle>
            <a:extLst/>
          </a:lstStyle>
          <a:p>
            <a:pPr eaLnBrk="1" latinLnBrk="1" hangingPunct="1"/>
            <a:r>
              <a:rPr kumimoji="1" lang="ko-KR" altLang="en-US" smtClean="0"/>
              <a:t>마스터 제목 스타일 편집</a:t>
            </a:r>
            <a:endParaRPr kumimoji="1" lang="en-US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71" r:id="rId10"/>
  </p:sldLayoutIdLst>
  <p:txStyles>
    <p:titleStyle>
      <a:lvl1pPr algn="l" rtl="0" eaLnBrk="1" latinLnBrk="1" hangingPunct="1">
        <a:spcBef>
          <a:spcPct val="0"/>
        </a:spcBef>
        <a:buNone/>
        <a:defRPr kumimoji="1" lang="ko-KR" sz="4200" kern="1200">
          <a:solidFill>
            <a:schemeClr val="tx2"/>
          </a:solidFill>
          <a:latin typeface="+mj-lt"/>
          <a:ea typeface="+mj-ea"/>
          <a:cs typeface="+mj-cs"/>
        </a:defRPr>
      </a:lvl1pPr>
      <a:extLst/>
    </p:titleStyle>
    <p:bodyStyle>
      <a:lvl1pPr marL="319976" indent="-319976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1" lang="ko-KR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39952" indent="-274271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1" lang="ko-KR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20" indent="-228552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1" lang="ko-KR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8" indent="-228552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1" lang="ko-KR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9" indent="-228552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1" lang="ko-KR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2701" indent="-228552" algn="l" rtl="0" eaLnBrk="1" latinLnBrk="1" hangingPunct="1">
        <a:spcBef>
          <a:spcPct val="20000"/>
        </a:spcBef>
        <a:buClr>
          <a:schemeClr val="accent1"/>
        </a:buClr>
        <a:buFont typeface="Wingdings"/>
        <a:buNone/>
        <a:defRPr kumimoji="1" lang="ko-KR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6962" indent="-228552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1" lang="ko-KR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232" indent="-228552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1" lang="ko-KR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5496" indent="-228552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1" lang="ko-KR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1" hangingPunct="1">
        <a:defRPr kumimoji="1" lang="ko-KR" kern="1200">
          <a:solidFill>
            <a:schemeClr val="tx1"/>
          </a:solidFill>
          <a:latin typeface="+mn-lt"/>
          <a:ea typeface="+mn-ea"/>
          <a:cs typeface="+mn-cs"/>
        </a:defRPr>
      </a:lvl1pPr>
      <a:lvl2pPr marL="457106" algn="l" rtl="0" eaLnBrk="1" latinLnBrk="1" hangingPunct="1">
        <a:defRPr kumimoji="1" lang="ko-KR" kern="1200">
          <a:solidFill>
            <a:schemeClr val="tx1"/>
          </a:solidFill>
          <a:latin typeface="+mn-lt"/>
          <a:ea typeface="+mn-ea"/>
          <a:cs typeface="+mn-cs"/>
        </a:defRPr>
      </a:lvl2pPr>
      <a:lvl3pPr marL="914220" algn="l" rtl="0" eaLnBrk="1" latinLnBrk="1" hangingPunct="1">
        <a:defRPr kumimoji="1" lang="ko-KR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8" algn="l" rtl="0" eaLnBrk="1" latinLnBrk="1" hangingPunct="1">
        <a:defRPr kumimoji="1" lang="ko-KR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9" algn="l" rtl="0" eaLnBrk="1" latinLnBrk="1" hangingPunct="1">
        <a:defRPr kumimoji="1" lang="ko-KR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4" algn="l" rtl="0" eaLnBrk="1" latinLnBrk="1" hangingPunct="1">
        <a:defRPr kumimoji="1" lang="ko-KR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0" algn="l" rtl="0" eaLnBrk="1" latinLnBrk="1" hangingPunct="1">
        <a:defRPr kumimoji="1" lang="ko-KR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rtl="0" eaLnBrk="1" latinLnBrk="1" hangingPunct="1">
        <a:defRPr kumimoji="1" lang="ko-KR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9" algn="l" rtl="0" eaLnBrk="1" latinLnBrk="1" hangingPunct="1">
        <a:defRPr kumimoji="1" lang="ko-KR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1" y="273847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1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1" y="476726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9F67A0-23CB-47A9-80E3-B57ABE58E7C7}" type="datetimeFigureOut">
              <a:rPr lang="ko-KR" altLang="en-US" smtClean="0"/>
              <a:pPr/>
              <a:t>2018. 5. 9.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1" y="4767267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1" y="476726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296212-2986-43A5-8D04-B3E1F6B56C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89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xStyles>
    <p:titleStyle>
      <a:lvl1pPr algn="l" defTabSz="914356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6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3" indent="-228589" algn="l" defTabSz="91435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7" indent="-228589" algn="l" defTabSz="91435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6" algn="l" defTabSz="91435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3" algn="l" defTabSz="91435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76" b="-974"/>
          <a:stretch>
            <a:fillRect/>
          </a:stretch>
        </p:blipFill>
        <p:spPr>
          <a:xfrm>
            <a:off x="0" y="0"/>
            <a:ext cx="9144000" cy="5236046"/>
          </a:xfrm>
          <a:prstGeom prst="rect">
            <a:avLst/>
          </a:prstGeom>
        </p:spPr>
      </p:pic>
      <p:sp>
        <p:nvSpPr>
          <p:cNvPr id="6" name="제목 4"/>
          <p:cNvSpPr txBox="1">
            <a:spLocks/>
          </p:cNvSpPr>
          <p:nvPr/>
        </p:nvSpPr>
        <p:spPr>
          <a:xfrm>
            <a:off x="1365180" y="750621"/>
            <a:ext cx="7593775" cy="5291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500" b="1" kern="1200">
                <a:solidFill>
                  <a:srgbClr val="004C86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endParaRPr lang="ko-KR" altLang="en-US" sz="1200" b="0" spc="-150" dirty="0">
              <a:solidFill>
                <a:schemeClr val="accent1">
                  <a:lumMod val="75000"/>
                </a:schemeClr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0" y="482201"/>
            <a:ext cx="9144000" cy="1138773"/>
          </a:xfrm>
          <a:prstGeom prst="rect">
            <a:avLst/>
          </a:prstGeom>
          <a:gradFill flip="none" rotWithShape="1">
            <a:gsLst>
              <a:gs pos="100000">
                <a:srgbClr val="0070C0">
                  <a:shade val="30000"/>
                  <a:satMod val="115000"/>
                  <a:alpha val="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0800000" scaled="1"/>
            <a:tileRect/>
          </a:gradFill>
        </p:spPr>
        <p:txBody>
          <a:bodyPr wrap="square">
            <a:spAutoFit/>
          </a:bodyPr>
          <a:lstStyle/>
          <a:p>
            <a:pPr algn="ctr" fontAlgn="base" latinLnBrk="0"/>
            <a:r>
              <a:rPr lang="en-US" altLang="ko-KR" sz="1600" b="1" spc="-150" dirty="0" smtClean="0">
                <a:solidFill>
                  <a:schemeClr val="bg1"/>
                </a:solidFill>
                <a:latin typeface="+mj-ea"/>
                <a:ea typeface="+mj-ea"/>
              </a:rPr>
              <a:t>       </a:t>
            </a:r>
          </a:p>
          <a:p>
            <a:pPr algn="ctr" fontAlgn="base" latinLnBrk="0"/>
            <a:r>
              <a:rPr lang="en-US" altLang="ko-KR" sz="1600" b="1" spc="-150" dirty="0" smtClean="0">
                <a:solidFill>
                  <a:schemeClr val="bg1"/>
                </a:solidFill>
                <a:latin typeface="+mj-ea"/>
                <a:ea typeface="+mj-ea"/>
              </a:rPr>
              <a:t>                                                                           </a:t>
            </a:r>
          </a:p>
          <a:p>
            <a:pPr algn="ctr" fontAlgn="base" latinLnBrk="0"/>
            <a:endParaRPr lang="en-US" altLang="ko-KR" sz="2000" b="1" spc="-15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algn="ctr" fontAlgn="base" latinLnBrk="0"/>
            <a:r>
              <a:rPr lang="ko-KR" altLang="en-US" sz="1600" b="1" spc="-150" dirty="0" smtClean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endParaRPr lang="ko-KR" altLang="en-US" sz="1600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71736" y="857238"/>
            <a:ext cx="35862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-15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PBL </a:t>
            </a:r>
            <a:r>
              <a:rPr altLang="en-US" sz="2800" spc="-15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문제 및 활동안내</a:t>
            </a:r>
            <a:endParaRPr lang="ko-KR" altLang="en-US" sz="20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5834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596" y="857238"/>
            <a:ext cx="8185605" cy="40719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제목 3"/>
          <p:cNvSpPr txBox="1">
            <a:spLocks/>
          </p:cNvSpPr>
          <p:nvPr/>
        </p:nvSpPr>
        <p:spPr>
          <a:xfrm>
            <a:off x="428596" y="285734"/>
            <a:ext cx="3008313" cy="11620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j-cs"/>
              </a:rPr>
              <a:t>유니레버</a:t>
            </a:r>
            <a:r>
              <a:rPr kumimoji="1" lang="en-US" altLang="ko-KR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  <a:cs typeface="+mj-cs"/>
              </a:rPr>
              <a:t>(</a:t>
            </a:r>
            <a:r>
              <a:rPr kumimoji="1" altLang="en-US" b="1" i="0" u="none" strike="noStrike" kern="1200" cap="none" spc="0" normalizeH="0" baseline="0" noProof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j-cs"/>
              </a:rPr>
              <a:t>영국</a:t>
            </a:r>
            <a:r>
              <a:rPr kumimoji="1" lang="en-US" altLang="en-US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j-cs"/>
              </a:rPr>
              <a:t>)</a:t>
            </a:r>
            <a:endParaRPr kumimoji="1" lang="en-US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j-c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1"/>
          <p:cNvSpPr>
            <a:spLocks noChangeArrowheads="1"/>
          </p:cNvSpPr>
          <p:nvPr/>
        </p:nvSpPr>
        <p:spPr bwMode="auto">
          <a:xfrm>
            <a:off x="428596" y="571486"/>
            <a:ext cx="8103844" cy="3231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sz="2000" b="1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팀</a:t>
            </a:r>
            <a:r>
              <a:rPr kumimoji="1" lang="en-US" altLang="ko-KR" sz="2000" b="1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</a:t>
            </a:r>
            <a:r>
              <a:rPr kumimoji="1" lang="ko-KR" sz="2000" b="1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구성</a:t>
            </a:r>
            <a:r>
              <a:rPr kumimoji="1" lang="en-US" altLang="ko-KR" sz="2000" b="1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</a:t>
            </a:r>
            <a:r>
              <a:rPr kumimoji="1" altLang="en-US" sz="2000" b="1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안내</a:t>
            </a:r>
            <a:endParaRPr kumimoji="1" lang="en-US" altLang="en-US" sz="2000" b="1" i="0" u="none" strike="noStrike" cap="none" normalizeH="0" baseline="0" dirty="0" smtClean="0">
              <a:ln>
                <a:noFill/>
              </a:ln>
              <a:solidFill>
                <a:srgbClr val="C00000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algn="just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altLang="ko-KR" sz="1600" b="1" dirty="0" smtClean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sz="15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1. </a:t>
            </a:r>
            <a:r>
              <a:rPr kumimoji="1" lang="ko-KR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동일 전공자로 구성 </a:t>
            </a:r>
            <a:r>
              <a:rPr kumimoji="1" lang="en-US" altLang="ko-KR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(</a:t>
            </a:r>
            <a:r>
              <a:rPr kumimoji="1" lang="ko-KR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다중전공</a:t>
            </a:r>
            <a:r>
              <a:rPr kumimoji="1" lang="en-US" altLang="ko-KR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, </a:t>
            </a:r>
            <a:r>
              <a:rPr kumimoji="1" lang="ko-KR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전과 희망자의 경우 예외 인정</a:t>
            </a:r>
            <a:r>
              <a:rPr kumimoji="1" lang="en-US" altLang="ko-KR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)</a:t>
            </a:r>
            <a:endParaRPr kumimoji="1" lang="ko-KR" altLang="en-US" sz="15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2. </a:t>
            </a:r>
            <a:r>
              <a:rPr kumimoji="1" lang="ko-KR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최소 </a:t>
            </a:r>
            <a:r>
              <a:rPr kumimoji="1" lang="en-US" altLang="ko-KR" sz="1500" b="1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3</a:t>
            </a:r>
            <a:r>
              <a:rPr kumimoji="1" lang="ko-KR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인 이상 최대 </a:t>
            </a:r>
            <a:r>
              <a:rPr kumimoji="1" lang="en-US" altLang="ko-KR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10</a:t>
            </a:r>
            <a:r>
              <a:rPr kumimoji="1" lang="ko-KR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인 이내로 구성</a:t>
            </a:r>
            <a:endParaRPr kumimoji="1" lang="ko-KR" altLang="en-US" sz="15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3. </a:t>
            </a:r>
            <a:r>
              <a:rPr kumimoji="1" lang="ko-KR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조장을 선정하여 </a:t>
            </a:r>
            <a:r>
              <a:rPr kumimoji="1" lang="en-US" altLang="ko-KR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PBL</a:t>
            </a:r>
            <a:r>
              <a:rPr kumimoji="1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활동</a:t>
            </a:r>
            <a:r>
              <a:rPr kumimoji="1" lang="ko-KR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계획서</a:t>
            </a:r>
            <a:r>
              <a:rPr kumimoji="1" lang="en-US" altLang="ko-KR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 </a:t>
            </a:r>
            <a:r>
              <a:rPr kumimoji="1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및</a:t>
            </a:r>
            <a:r>
              <a:rPr kumimoji="1" lang="en-US" altLang="ko-KR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 </a:t>
            </a:r>
            <a:r>
              <a:rPr kumimoji="1" lang="ko-KR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본 과제에 반드시 기재 할 것</a:t>
            </a:r>
            <a:endParaRPr kumimoji="1" lang="ko-KR" altLang="en-US" sz="15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   (</a:t>
            </a:r>
            <a:r>
              <a:rPr kumimoji="1" lang="ko-KR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우수활동 팀과 조장은 별도 시상 및 소정의 경력개발지원금</a:t>
            </a:r>
            <a:r>
              <a:rPr kumimoji="1" lang="en-US" altLang="ko-KR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(</a:t>
            </a:r>
            <a:r>
              <a:rPr kumimoji="1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장학금</a:t>
            </a:r>
            <a:r>
              <a:rPr kumimoji="1" lang="en-US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)</a:t>
            </a:r>
            <a:r>
              <a:rPr kumimoji="1" lang="ko-KR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지급</a:t>
            </a:r>
            <a:r>
              <a:rPr kumimoji="1" lang="en-US" altLang="ko-KR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)</a:t>
            </a:r>
            <a:endParaRPr kumimoji="1" lang="en-US" altLang="ko-KR" sz="15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4. </a:t>
            </a:r>
            <a:r>
              <a:rPr kumimoji="1" lang="ko-KR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팀 가입 및 활동에 애로사항이 있는 경우 </a:t>
            </a:r>
            <a:endParaRPr kumimoji="1" lang="en-US" altLang="ko-KR" sz="15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  </a:t>
            </a:r>
            <a:r>
              <a:rPr kumimoji="1" lang="ko-KR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커리어개발센터</a:t>
            </a:r>
            <a:r>
              <a:rPr kumimoji="1" lang="en-US" altLang="ko-KR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(</a:t>
            </a:r>
            <a:r>
              <a:rPr kumimoji="1" lang="ko-KR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대학원생 </a:t>
            </a:r>
            <a:r>
              <a:rPr kumimoji="1" lang="en-US" altLang="ko-KR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PBL </a:t>
            </a:r>
            <a:r>
              <a:rPr kumimoji="1" lang="ko-KR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전담 </a:t>
            </a:r>
            <a:r>
              <a:rPr kumimoji="1" lang="ko-KR" altLang="en-US" sz="1500" b="1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튜터</a:t>
            </a:r>
            <a:r>
              <a:rPr kumimoji="1" lang="en-US" altLang="ko-KR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) </a:t>
            </a:r>
            <a:r>
              <a:rPr kumimoji="1" lang="ko-KR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방문상담 및 수업 홈페이지에서 문의</a:t>
            </a:r>
            <a:endParaRPr kumimoji="1" lang="ko-KR" altLang="en-US" sz="15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/>
                <a:ea typeface="굴림" pitchFamily="50" charset="-127"/>
                <a:cs typeface="굴림" pitchFamily="50" charset="-127"/>
              </a:rPr>
              <a:t> </a:t>
            </a:r>
            <a:r>
              <a:rPr kumimoji="1" lang="ko-KR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rPr>
              <a:t> 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1"/>
          <p:cNvSpPr>
            <a:spLocks noChangeArrowheads="1"/>
          </p:cNvSpPr>
          <p:nvPr/>
        </p:nvSpPr>
        <p:spPr bwMode="auto">
          <a:xfrm>
            <a:off x="357158" y="785800"/>
            <a:ext cx="7429552" cy="39272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05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  </a:t>
            </a:r>
            <a:endParaRPr kumimoji="1" lang="en-US" altLang="ko-KR" sz="7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lvl="0" algn="just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1. PBL</a:t>
            </a:r>
            <a:r>
              <a:rPr kumimoji="1" altLang="en-US" sz="1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활동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계획서</a:t>
            </a: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(30</a:t>
            </a:r>
            <a:r>
              <a:rPr kumimoji="1" altLang="en-US" sz="1400" b="1" i="0" u="none" strike="noStrike" cap="none" normalizeH="0" baseline="0" smtClean="0">
                <a:ln>
                  <a:noFill/>
                </a:ln>
                <a:solidFill>
                  <a:srgbClr val="0070C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점</a:t>
            </a:r>
            <a:r>
              <a:rPr kumimoji="1" lang="en-US" altLang="en-US" sz="1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/</a:t>
            </a:r>
            <a:r>
              <a:rPr kumimoji="1" lang="ko-KR" altLang="en-US" sz="1400" b="1" dirty="0" smtClean="0">
                <a:solidFill>
                  <a:srgbClr val="0070C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공동작성 </a:t>
            </a:r>
            <a:r>
              <a:rPr kumimoji="1" lang="ko-KR" altLang="en-US" sz="1400" b="1" dirty="0">
                <a:solidFill>
                  <a:srgbClr val="0070C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후 개별 </a:t>
            </a:r>
            <a:r>
              <a:rPr kumimoji="1" lang="ko-KR" altLang="en-US" sz="1400" b="1" dirty="0" smtClean="0">
                <a:solidFill>
                  <a:srgbClr val="0070C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제출</a:t>
            </a: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)</a:t>
            </a:r>
            <a:endParaRPr kumimoji="1" lang="en-US" altLang="ko-KR" sz="700" b="1" i="0" u="none" strike="noStrike" cap="none" normalizeH="0" baseline="0" dirty="0" smtClean="0">
              <a:ln>
                <a:noFill/>
              </a:ln>
              <a:solidFill>
                <a:srgbClr val="0070C0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   - 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제공양식 다운로드 후 작성</a:t>
            </a:r>
            <a:endParaRPr kumimoji="1" lang="ko-KR" altLang="en-US" sz="7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   - 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팀 별 토론활동 인증사진</a:t>
            </a:r>
            <a:r>
              <a:rPr kumimoji="1" lang="ko-KR" altLang="en-US" sz="1400" b="1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첨</a:t>
            </a:r>
            <a:r>
              <a:rPr kumimoji="1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부</a:t>
            </a:r>
            <a:endParaRPr kumimoji="1" lang="ko-KR" altLang="en-US" sz="7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lvl="0" algn="just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   - </a:t>
            </a:r>
            <a:r>
              <a:rPr kumimoji="1" lang="en-US" altLang="ko-KR" sz="14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PBL</a:t>
            </a:r>
            <a:r>
              <a:rPr kumimoji="1" lang="ko-KR" altLang="en-US" sz="14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콘테스트 </a:t>
            </a:r>
            <a:r>
              <a:rPr kumimoji="1" lang="ko-KR" altLang="en-US" sz="1400" b="1" dirty="0" err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도전팀은</a:t>
            </a:r>
            <a:r>
              <a:rPr kumimoji="1" lang="ko-KR" altLang="en-US" sz="14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 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상단에 </a:t>
            </a: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[PBL 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콘테스트 도전</a:t>
            </a: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]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여부 기입</a:t>
            </a:r>
            <a:endParaRPr kumimoji="1" lang="ko-KR" altLang="en-US" sz="7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   - 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제출 마감일 </a:t>
            </a: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: 4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월</a:t>
            </a:r>
            <a:r>
              <a:rPr kumimoji="1" lang="en-US" altLang="ko-KR" sz="14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30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일</a:t>
            </a: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(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월</a:t>
            </a: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)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까지 온라인 강의실에 업로드</a:t>
            </a:r>
            <a:endParaRPr kumimoji="1" lang="ko-KR" altLang="en-US" sz="7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05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  </a:t>
            </a:r>
            <a:endParaRPr kumimoji="1" lang="ko-KR" altLang="en-US" sz="7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lvl="0" algn="just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2. 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본 과제</a:t>
            </a: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(50</a:t>
            </a:r>
            <a:r>
              <a:rPr kumimoji="1" altLang="en-US" sz="1400" b="1" i="0" u="none" strike="noStrike" cap="none" normalizeH="0" baseline="0" smtClean="0">
                <a:ln>
                  <a:noFill/>
                </a:ln>
                <a:solidFill>
                  <a:srgbClr val="0070C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점</a:t>
            </a:r>
            <a:r>
              <a:rPr kumimoji="1" lang="en-US" altLang="en-US" sz="1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/</a:t>
            </a:r>
            <a:r>
              <a:rPr kumimoji="1" lang="ko-KR" altLang="en-US" sz="1400" b="1" dirty="0" smtClean="0">
                <a:solidFill>
                  <a:srgbClr val="0070C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공동작성 </a:t>
            </a:r>
            <a:r>
              <a:rPr kumimoji="1" lang="ko-KR" altLang="en-US" sz="1400" b="1" dirty="0">
                <a:solidFill>
                  <a:srgbClr val="0070C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후 개별 </a:t>
            </a:r>
            <a:r>
              <a:rPr kumimoji="1" lang="ko-KR" altLang="en-US" sz="1400" b="1" dirty="0" smtClean="0">
                <a:solidFill>
                  <a:srgbClr val="0070C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제출</a:t>
            </a: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)</a:t>
            </a:r>
            <a:endParaRPr kumimoji="1" lang="en-US" altLang="ko-KR" sz="700" b="1" i="0" u="none" strike="noStrike" cap="none" normalizeH="0" baseline="0" dirty="0" smtClean="0">
              <a:ln>
                <a:noFill/>
              </a:ln>
              <a:solidFill>
                <a:srgbClr val="0070C0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   - 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파워포인트 </a:t>
            </a: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10~30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페이지</a:t>
            </a:r>
            <a:endParaRPr kumimoji="1" lang="ko-KR" altLang="en-US" sz="7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   - 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표지에 학과</a:t>
            </a: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, </a:t>
            </a:r>
            <a:r>
              <a:rPr kumimoji="1" lang="ko-KR" altLang="en-US" sz="1400" b="1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팀명</a:t>
            </a: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, 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조장</a:t>
            </a: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, 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팀원 반드시 명기</a:t>
            </a:r>
            <a:endParaRPr kumimoji="1" lang="ko-KR" altLang="en-US" sz="7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   - 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표지 우측상단에 </a:t>
            </a: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[PBL 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콘테스트 도전</a:t>
            </a: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]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여부 기입</a:t>
            </a:r>
            <a:endParaRPr kumimoji="1" lang="ko-KR" altLang="en-US" sz="7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   - 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동영상 등 보조자료 </a:t>
            </a:r>
            <a:r>
              <a:rPr kumimoji="1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제출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가능</a:t>
            </a:r>
            <a:endParaRPr kumimoji="1" lang="ko-KR" altLang="en-US" sz="7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   - 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제출 마감일 </a:t>
            </a: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: 5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월</a:t>
            </a:r>
            <a:r>
              <a:rPr kumimoji="1" lang="en-US" altLang="ko-KR" sz="14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14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일까지 온라인 강의실에 업로드</a:t>
            </a:r>
            <a:endParaRPr kumimoji="1" lang="ko-KR" altLang="en-US" sz="7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05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  </a:t>
            </a:r>
            <a:endParaRPr kumimoji="1" lang="ko-KR" altLang="en-US" sz="7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lvl="0" algn="just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dirty="0" smtClean="0">
                <a:solidFill>
                  <a:srgbClr val="0070C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3.</a:t>
            </a: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 </a:t>
            </a:r>
            <a:r>
              <a:rPr kumimoji="1" altLang="en-US" sz="1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개인 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성찰일지</a:t>
            </a: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(20</a:t>
            </a:r>
            <a:r>
              <a:rPr kumimoji="1" altLang="en-US" sz="1400" b="1" i="0" u="none" strike="noStrike" cap="none" normalizeH="0" baseline="0" smtClean="0">
                <a:ln>
                  <a:noFill/>
                </a:ln>
                <a:solidFill>
                  <a:srgbClr val="0070C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점</a:t>
            </a:r>
            <a:r>
              <a:rPr kumimoji="1" lang="en-US" altLang="en-US" sz="1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/</a:t>
            </a:r>
            <a:r>
              <a:rPr kumimoji="1" lang="ko-KR" altLang="en-US" sz="1400" b="1" dirty="0" smtClean="0">
                <a:solidFill>
                  <a:srgbClr val="0070C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개별작성 </a:t>
            </a:r>
            <a:r>
              <a:rPr kumimoji="1" lang="ko-KR" altLang="en-US" sz="1400" b="1" dirty="0">
                <a:solidFill>
                  <a:srgbClr val="0070C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후 개별 </a:t>
            </a:r>
            <a:r>
              <a:rPr kumimoji="1" lang="ko-KR" altLang="en-US" sz="1400" b="1" dirty="0" smtClean="0">
                <a:solidFill>
                  <a:srgbClr val="0070C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제출</a:t>
            </a: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)</a:t>
            </a:r>
            <a:endParaRPr kumimoji="1" lang="en-US" altLang="ko-KR" sz="700" b="1" i="0" u="none" strike="noStrike" cap="none" normalizeH="0" baseline="0" dirty="0" smtClean="0">
              <a:ln>
                <a:noFill/>
              </a:ln>
              <a:solidFill>
                <a:srgbClr val="0070C0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   - 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제공양식 다운로드 후 작성</a:t>
            </a:r>
            <a:endParaRPr kumimoji="1" lang="ko-KR" altLang="en-US" sz="7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   - 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제출 마감일 </a:t>
            </a:r>
            <a:r>
              <a:rPr kumimoji="1" lang="en-US" altLang="ko-K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: 5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월</a:t>
            </a:r>
            <a:r>
              <a:rPr kumimoji="1" lang="en-US" altLang="ko-KR" sz="14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14</a:t>
            </a:r>
            <a:r>
              <a:rPr kumimoji="1" lang="ko-KR" altLang="en-US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일까지 온라인 강의실에 업로드</a:t>
            </a:r>
            <a:endParaRPr kumimoji="1" lang="ko-KR" altLang="en-US" sz="7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14282" y="357172"/>
            <a:ext cx="42210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PBL </a:t>
            </a:r>
            <a:r>
              <a:rPr kumimoji="1" altLang="en-US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과제제출 </a:t>
            </a:r>
            <a:r>
              <a:rPr kumimoji="1" altLang="en-US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안내 </a:t>
            </a:r>
            <a:r>
              <a:rPr kumimoji="1" lang="en-US" altLang="en-US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(</a:t>
            </a:r>
            <a:r>
              <a:rPr kumimoji="1" lang="ko-KR" altLang="en-US" b="1" dirty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제</a:t>
            </a:r>
            <a:r>
              <a:rPr kumimoji="1" lang="ko-KR" altLang="en-US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출보고서 총</a:t>
            </a:r>
            <a:r>
              <a:rPr kumimoji="1" lang="en-US" altLang="en-US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3</a:t>
            </a:r>
            <a:r>
              <a:rPr kumimoji="1" lang="ko-KR" altLang="en-US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종</a:t>
            </a:r>
            <a:r>
              <a:rPr kumimoji="1" lang="en-US" altLang="ko-KR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  <a:cs typeface="함초롬바탕" pitchFamily="18" charset="-127"/>
              </a:rPr>
              <a:t>)</a:t>
            </a:r>
            <a:endParaRPr kumimoji="1" lang="en-US" altLang="ko-KR" sz="800" dirty="0" smtClean="0">
              <a:solidFill>
                <a:srgbClr val="C00000"/>
              </a:solidFill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60022" y="266924"/>
            <a:ext cx="3615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PBL </a:t>
            </a:r>
            <a:r>
              <a:rPr kumimoji="0" lang="ko-KR" altLang="en-US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활동계획서</a:t>
            </a:r>
            <a:r>
              <a:rPr kumimoji="0" lang="en-US" altLang="ko-KR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-1</a:t>
            </a:r>
            <a:r>
              <a:rPr kumimoji="0" lang="ko-KR" altLang="en-US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0" lang="en-US" altLang="ko-KR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(</a:t>
            </a:r>
            <a:r>
              <a:rPr kumimoji="0" lang="ko-KR" altLang="en-US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팀별작성</a:t>
            </a:r>
            <a:r>
              <a:rPr kumimoji="0" lang="en-US" altLang="ko-KR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)</a:t>
            </a:r>
            <a:endParaRPr kumimoji="0" lang="ko-KR" altLang="en-US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5764813"/>
              </p:ext>
            </p:extLst>
          </p:nvPr>
        </p:nvGraphicFramePr>
        <p:xfrm>
          <a:off x="731464" y="695552"/>
          <a:ext cx="7429536" cy="4279780"/>
        </p:xfrm>
        <a:graphic>
          <a:graphicData uri="http://schemas.openxmlformats.org/drawingml/2006/table">
            <a:tbl>
              <a:tblPr firstRow="1" bandRow="1"/>
              <a:tblGrid>
                <a:gridCol w="931076">
                  <a:extLst>
                    <a:ext uri="{9D8B030D-6E8A-4147-A177-3AD203B41FA5}">
                      <a16:colId xmlns="" xmlns:a16="http://schemas.microsoft.com/office/drawing/2014/main" val="2052515040"/>
                    </a:ext>
                  </a:extLst>
                </a:gridCol>
                <a:gridCol w="633417">
                  <a:extLst>
                    <a:ext uri="{9D8B030D-6E8A-4147-A177-3AD203B41FA5}">
                      <a16:colId xmlns="" xmlns:a16="http://schemas.microsoft.com/office/drawing/2014/main" val="949112156"/>
                    </a:ext>
                  </a:extLst>
                </a:gridCol>
                <a:gridCol w="633417">
                  <a:extLst>
                    <a:ext uri="{9D8B030D-6E8A-4147-A177-3AD203B41FA5}">
                      <a16:colId xmlns="" xmlns:a16="http://schemas.microsoft.com/office/drawing/2014/main" val="708440780"/>
                    </a:ext>
                  </a:extLst>
                </a:gridCol>
                <a:gridCol w="633417">
                  <a:extLst>
                    <a:ext uri="{9D8B030D-6E8A-4147-A177-3AD203B41FA5}">
                      <a16:colId xmlns="" xmlns:a16="http://schemas.microsoft.com/office/drawing/2014/main" val="3967549391"/>
                    </a:ext>
                  </a:extLst>
                </a:gridCol>
                <a:gridCol w="633417">
                  <a:extLst>
                    <a:ext uri="{9D8B030D-6E8A-4147-A177-3AD203B41FA5}">
                      <a16:colId xmlns="" xmlns:a16="http://schemas.microsoft.com/office/drawing/2014/main" val="2354842724"/>
                    </a:ext>
                  </a:extLst>
                </a:gridCol>
                <a:gridCol w="898111">
                  <a:extLst>
                    <a:ext uri="{9D8B030D-6E8A-4147-A177-3AD203B41FA5}">
                      <a16:colId xmlns="" xmlns:a16="http://schemas.microsoft.com/office/drawing/2014/main" val="3077428895"/>
                    </a:ext>
                  </a:extLst>
                </a:gridCol>
                <a:gridCol w="834259">
                  <a:extLst>
                    <a:ext uri="{9D8B030D-6E8A-4147-A177-3AD203B41FA5}">
                      <a16:colId xmlns="" xmlns:a16="http://schemas.microsoft.com/office/drawing/2014/main" val="3791266539"/>
                    </a:ext>
                  </a:extLst>
                </a:gridCol>
                <a:gridCol w="2232422">
                  <a:extLst>
                    <a:ext uri="{9D8B030D-6E8A-4147-A177-3AD203B41FA5}">
                      <a16:colId xmlns="" xmlns:a16="http://schemas.microsoft.com/office/drawing/2014/main" val="3074011142"/>
                    </a:ext>
                  </a:extLst>
                </a:gridCol>
              </a:tblGrid>
              <a:tr h="457200">
                <a:tc gridSpan="8">
                  <a:txBody>
                    <a:bodyPr/>
                    <a:lstStyle>
                      <a:lvl1pPr marL="0" algn="l" rtl="0" eaLnBrk="1" latinLnBrk="1" hangingPunct="1">
                        <a:defRPr kumimoji="1" lang="ko-KR" b="1" kern="1200">
                          <a:solidFill>
                            <a:schemeClr val="lt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b="1" kern="1200">
                          <a:solidFill>
                            <a:schemeClr val="lt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b="1" kern="1200">
                          <a:solidFill>
                            <a:schemeClr val="lt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b="1" kern="1200">
                          <a:solidFill>
                            <a:schemeClr val="lt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b="1" kern="1200">
                          <a:solidFill>
                            <a:schemeClr val="lt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b="1" kern="1200">
                          <a:solidFill>
                            <a:schemeClr val="lt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b="1" kern="1200">
                          <a:solidFill>
                            <a:schemeClr val="lt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b="1" kern="1200">
                          <a:solidFill>
                            <a:schemeClr val="lt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b="1" kern="1200">
                          <a:solidFill>
                            <a:schemeClr val="lt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l" latinLnBrk="1"/>
                      <a:r>
                        <a:rPr lang="en-US" altLang="ko-KR" sz="1200" b="1" kern="1200" dirty="0" smtClean="0">
                          <a:solidFill>
                            <a:srgbClr val="C00000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* </a:t>
                      </a:r>
                      <a:r>
                        <a:rPr lang="ko-KR" altLang="en-US" sz="1200" b="1" kern="1200" dirty="0" smtClean="0">
                          <a:solidFill>
                            <a:srgbClr val="C00000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팀 단위로 작성하지만 제출은 팀원 개인별로 수업홈페이지에 업로드하여야 합니다</a:t>
                      </a:r>
                      <a:r>
                        <a:rPr lang="en-US" altLang="ko-KR" sz="1200" b="1" kern="1200" dirty="0" smtClean="0">
                          <a:solidFill>
                            <a:srgbClr val="C00000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.</a:t>
                      </a:r>
                      <a:endParaRPr lang="ko-KR" altLang="en-US" sz="1200" b="1" kern="1200" dirty="0">
                        <a:solidFill>
                          <a:srgbClr val="C00000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254597122"/>
                  </a:ext>
                </a:extLst>
              </a:tr>
              <a:tr h="308009"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ko-KR" altLang="en-US" sz="12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학  과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4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endParaRPr lang="ko-KR" altLang="en-US" sz="1200" b="0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ko-KR" altLang="en-US" sz="12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팀  명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endParaRPr lang="ko-KR" altLang="en-US" sz="1200" b="0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801433947"/>
                  </a:ext>
                </a:extLst>
              </a:tr>
              <a:tr h="308009">
                <a:tc rowSpan="7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ko-KR" altLang="en-US" sz="12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팀 </a:t>
                      </a:r>
                      <a:endParaRPr lang="en-US" altLang="ko-KR" sz="1200" b="1" kern="1200" dirty="0" smtClean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  <a:p>
                      <a:pPr algn="ctr" latinLnBrk="1"/>
                      <a:endParaRPr lang="en-US" altLang="ko-KR" sz="1200" b="1" kern="1200" dirty="0" smtClean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2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구 성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ko-KR" altLang="en-US" sz="12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성    명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ko-KR" altLang="en-US" sz="12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학    번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ko-KR" altLang="en-US" sz="12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역          할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ko-KR" altLang="en-US" sz="12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연락처 </a:t>
                      </a:r>
                      <a:r>
                        <a:rPr lang="en-US" altLang="ko-KR" sz="12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(H.P)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832047189"/>
                  </a:ext>
                </a:extLst>
              </a:tr>
              <a:tr h="30516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endParaRPr lang="ko-KR" altLang="en-US" sz="1200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endParaRPr lang="ko-KR" altLang="en-US" sz="12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ko-KR" altLang="en-US" sz="1100" b="1" kern="1200" dirty="0" smtClean="0">
                          <a:solidFill>
                            <a:srgbClr val="C00000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조장</a:t>
                      </a:r>
                      <a:endParaRPr lang="ko-KR" altLang="en-US" sz="1100" b="1" kern="1200" dirty="0">
                        <a:solidFill>
                          <a:srgbClr val="C00000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l" latinLnBrk="1"/>
                      <a:r>
                        <a:rPr lang="ko-KR" altLang="en-US" sz="1100" b="1" kern="1200" dirty="0" smtClean="0">
                          <a:solidFill>
                            <a:srgbClr val="C00000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조장 연락처는 반드시 기재요망</a:t>
                      </a:r>
                      <a:endParaRPr lang="ko-KR" altLang="en-US" sz="1100" b="1" kern="1200" dirty="0">
                        <a:solidFill>
                          <a:srgbClr val="C00000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56238650"/>
                  </a:ext>
                </a:extLst>
              </a:tr>
              <a:tr h="30516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endParaRPr lang="ko-KR" altLang="en-US" sz="1200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latinLnBrk="1"/>
                      <a:endParaRPr lang="ko-KR" altLang="en-US" sz="12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ko-KR" altLang="en-US" sz="1100" b="1" kern="1200" dirty="0" smtClean="0">
                          <a:solidFill>
                            <a:srgbClr val="C00000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자료검색</a:t>
                      </a:r>
                      <a:endParaRPr lang="ko-KR" altLang="en-US" sz="1100" b="1" kern="1200" dirty="0">
                        <a:solidFill>
                          <a:srgbClr val="C00000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l" latinLnBrk="1"/>
                      <a:endParaRPr lang="ko-KR" altLang="en-US" sz="1200" kern="1200" dirty="0">
                        <a:solidFill>
                          <a:srgbClr val="C00000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826825283"/>
                  </a:ext>
                </a:extLst>
              </a:tr>
              <a:tr h="30516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endParaRPr lang="ko-KR" altLang="en-US" sz="1200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latinLnBrk="1"/>
                      <a:endParaRPr lang="ko-KR" altLang="en-US" sz="120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ko-KR" altLang="en-US" sz="1100" b="1" kern="1200" dirty="0" smtClean="0">
                          <a:solidFill>
                            <a:srgbClr val="C00000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자료검색</a:t>
                      </a:r>
                      <a:endParaRPr lang="ko-KR" altLang="en-US" sz="1100" b="1" kern="1200" dirty="0">
                        <a:solidFill>
                          <a:srgbClr val="C00000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l" latinLnBrk="1"/>
                      <a:endParaRPr lang="ko-KR" altLang="en-US" sz="1200" kern="1200" dirty="0">
                        <a:solidFill>
                          <a:srgbClr val="C00000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927514442"/>
                  </a:ext>
                </a:extLst>
              </a:tr>
              <a:tr h="30516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endParaRPr lang="ko-KR" altLang="en-US" sz="1200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latinLnBrk="1"/>
                      <a:endParaRPr lang="ko-KR" altLang="en-US" sz="120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ko-KR" altLang="en-US" sz="1100" b="1" kern="1200" dirty="0" smtClean="0">
                          <a:solidFill>
                            <a:srgbClr val="C00000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보고서작성</a:t>
                      </a:r>
                      <a:endParaRPr lang="ko-KR" altLang="en-US" sz="1100" b="1" kern="1200" dirty="0">
                        <a:solidFill>
                          <a:srgbClr val="C00000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l" latinLnBrk="1"/>
                      <a:endParaRPr lang="ko-KR" altLang="en-US" sz="1200" kern="1200" dirty="0">
                        <a:solidFill>
                          <a:srgbClr val="C00000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009694643"/>
                  </a:ext>
                </a:extLst>
              </a:tr>
              <a:tr h="30516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endParaRPr lang="ko-KR" altLang="en-US" sz="1200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latinLnBrk="1"/>
                      <a:endParaRPr lang="ko-KR" altLang="en-US" sz="12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ko-KR" altLang="en-US" sz="1100" b="1" kern="1200" dirty="0" smtClean="0">
                          <a:solidFill>
                            <a:srgbClr val="C00000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발표자료 작성</a:t>
                      </a:r>
                      <a:endParaRPr lang="ko-KR" altLang="en-US" sz="1100" b="1" kern="1200" dirty="0">
                        <a:solidFill>
                          <a:srgbClr val="C00000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l" latinLnBrk="1"/>
                      <a:endParaRPr lang="ko-KR" altLang="en-US" sz="1200" kern="1200" dirty="0">
                        <a:solidFill>
                          <a:srgbClr val="C00000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439817098"/>
                  </a:ext>
                </a:extLst>
              </a:tr>
              <a:tr h="30516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endParaRPr lang="ko-KR" altLang="en-US" sz="1200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latinLnBrk="1"/>
                      <a:endParaRPr lang="ko-KR" altLang="en-US" sz="12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ko-KR" altLang="en-US" sz="1100" b="1" kern="1200" dirty="0" smtClean="0">
                          <a:solidFill>
                            <a:srgbClr val="C00000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발표</a:t>
                      </a:r>
                      <a:endParaRPr lang="ko-KR" altLang="en-US" sz="1100" b="1" kern="1200" dirty="0">
                        <a:solidFill>
                          <a:srgbClr val="C00000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l" latinLnBrk="1"/>
                      <a:endParaRPr lang="ko-KR" altLang="en-US" sz="1200" kern="1200" dirty="0">
                        <a:solidFill>
                          <a:srgbClr val="C00000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79418264"/>
                  </a:ext>
                </a:extLst>
              </a:tr>
              <a:tr h="343887">
                <a:tc rowSpan="4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ko-KR" altLang="en-US" sz="12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활  동</a:t>
                      </a:r>
                      <a:endParaRPr lang="en-US" altLang="ko-KR" sz="1200" b="1" kern="1200" dirty="0" smtClean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  <a:p>
                      <a:pPr algn="ctr" latinLnBrk="1"/>
                      <a:endParaRPr lang="en-US" altLang="ko-KR" sz="1200" b="1" kern="1200" dirty="0" smtClean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2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계  획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ko-KR" altLang="en-US" sz="12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회 차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ko-KR" altLang="en-US" sz="12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월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ko-KR" altLang="en-US" sz="12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일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4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ko-KR" altLang="en-US" sz="12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주 요 활 동 계획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106247064"/>
                  </a:ext>
                </a:extLst>
              </a:tr>
              <a:tr h="343887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en-US" altLang="ko-KR" sz="12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1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endParaRPr lang="ko-KR" altLang="en-US" sz="1200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endParaRPr lang="ko-KR" altLang="en-US" sz="1200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4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endParaRPr lang="ko-KR" altLang="en-US" sz="1200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52878280"/>
                  </a:ext>
                </a:extLst>
              </a:tr>
              <a:tr h="343887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en-US" altLang="ko-KR" sz="12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2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endParaRPr lang="ko-KR" altLang="en-US" sz="1200" kern="120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endParaRPr lang="ko-KR" altLang="en-US" sz="1200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4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endParaRPr lang="ko-KR" altLang="en-US" sz="1200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30154160"/>
                  </a:ext>
                </a:extLst>
              </a:tr>
              <a:tr h="3438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en-US" altLang="ko-KR" sz="12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3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endParaRPr lang="ko-KR" altLang="en-US" sz="1200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endParaRPr lang="ko-KR" altLang="en-US" sz="1200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4"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endParaRPr lang="ko-KR" altLang="en-US" sz="1200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966475118"/>
                  </a:ext>
                </a:extLst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6555754"/>
              </p:ext>
            </p:extLst>
          </p:nvPr>
        </p:nvGraphicFramePr>
        <p:xfrm>
          <a:off x="6732240" y="195486"/>
          <a:ext cx="1605076" cy="822960"/>
        </p:xfrm>
        <a:graphic>
          <a:graphicData uri="http://schemas.openxmlformats.org/drawingml/2006/table">
            <a:tbl>
              <a:tblPr firstRow="1" bandRow="1"/>
              <a:tblGrid>
                <a:gridCol w="811583">
                  <a:extLst>
                    <a:ext uri="{9D8B030D-6E8A-4147-A177-3AD203B41FA5}">
                      <a16:colId xmlns="" xmlns:a16="http://schemas.microsoft.com/office/drawing/2014/main" val="2052515040"/>
                    </a:ext>
                  </a:extLst>
                </a:gridCol>
                <a:gridCol w="793493">
                  <a:extLst>
                    <a:ext uri="{9D8B030D-6E8A-4147-A177-3AD203B41FA5}">
                      <a16:colId xmlns="" xmlns:a16="http://schemas.microsoft.com/office/drawing/2014/main" val="3791266539"/>
                    </a:ext>
                  </a:extLst>
                </a:gridCol>
              </a:tblGrid>
              <a:tr h="434340">
                <a:tc gridSpan="2">
                  <a:txBody>
                    <a:bodyPr/>
                    <a:lstStyle>
                      <a:lvl1pPr marL="0" algn="l" rtl="0" eaLnBrk="1" latinLnBrk="1" hangingPunct="1">
                        <a:defRPr kumimoji="1" lang="ko-KR" b="1" kern="1200">
                          <a:solidFill>
                            <a:schemeClr val="lt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b="1" kern="1200">
                          <a:solidFill>
                            <a:schemeClr val="lt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b="1" kern="1200">
                          <a:solidFill>
                            <a:schemeClr val="lt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b="1" kern="1200">
                          <a:solidFill>
                            <a:schemeClr val="lt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b="1" kern="1200">
                          <a:solidFill>
                            <a:schemeClr val="lt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b="1" kern="1200">
                          <a:solidFill>
                            <a:schemeClr val="lt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b="1" kern="1200">
                          <a:solidFill>
                            <a:schemeClr val="lt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b="1" kern="1200">
                          <a:solidFill>
                            <a:schemeClr val="lt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b="1" kern="1200">
                          <a:solidFill>
                            <a:schemeClr val="lt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en-US" altLang="ko-KR" sz="11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   PBL </a:t>
                      </a:r>
                      <a:r>
                        <a:rPr lang="ko-KR" altLang="en-US" sz="11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콘테스트 도전</a:t>
                      </a:r>
                      <a:endParaRPr lang="ko-KR" altLang="en-US" sz="1100" b="1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254597122"/>
                  </a:ext>
                </a:extLst>
              </a:tr>
              <a:tr h="388620"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algn="ctr" latinLnBrk="1"/>
                      <a:r>
                        <a:rPr lang="ko-KR" altLang="en-US" sz="10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□예</a:t>
                      </a:r>
                      <a:endParaRPr lang="ko-KR" altLang="en-US" sz="1000" b="1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1pPr>
                      <a:lvl2pPr marL="457106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2pPr>
                      <a:lvl3pPr marL="91422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3pPr>
                      <a:lvl4pPr marL="1371328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4pPr>
                      <a:lvl5pPr marL="182843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5pPr>
                      <a:lvl6pPr marL="2285544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6pPr>
                      <a:lvl7pPr marL="274265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7pPr>
                      <a:lvl8pPr marL="3199760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8pPr>
                      <a:lvl9pPr marL="3656869" algn="l" rtl="0" eaLnBrk="1" latinLnBrk="1" hangingPunct="1">
                        <a:defRPr kumimoji="1" lang="ko-KR" kern="1200">
                          <a:solidFill>
                            <a:schemeClr val="dk1"/>
                          </a:solidFill>
                          <a:latin typeface="Calibri"/>
                          <a:ea typeface="맑은 고딕"/>
                        </a:defRPr>
                      </a:lvl9pPr>
                      <a:extLst/>
                    </a:lstStyle>
                    <a:p>
                      <a:pPr marL="0" marR="0" lvl="0" indent="0" algn="ctr" defTabSz="91435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□아니오</a:t>
                      </a:r>
                      <a:endParaRPr lang="ko-KR" altLang="en-US" sz="1000" b="1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801433947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1693091"/>
              </p:ext>
            </p:extLst>
          </p:nvPr>
        </p:nvGraphicFramePr>
        <p:xfrm>
          <a:off x="428595" y="571486"/>
          <a:ext cx="7429553" cy="42949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7416">
                  <a:extLst>
                    <a:ext uri="{9D8B030D-6E8A-4147-A177-3AD203B41FA5}">
                      <a16:colId xmlns="" xmlns:a16="http://schemas.microsoft.com/office/drawing/2014/main" val="2052515040"/>
                    </a:ext>
                  </a:extLst>
                </a:gridCol>
                <a:gridCol w="4952137">
                  <a:extLst>
                    <a:ext uri="{9D8B030D-6E8A-4147-A177-3AD203B41FA5}">
                      <a16:colId xmlns="" xmlns:a16="http://schemas.microsoft.com/office/drawing/2014/main" val="949112156"/>
                    </a:ext>
                  </a:extLst>
                </a:gridCol>
              </a:tblGrid>
              <a:tr h="10488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IDEAS</a:t>
                      </a:r>
                    </a:p>
                    <a:p>
                      <a:pPr algn="ctr" latinLnBrk="1"/>
                      <a:endParaRPr lang="en-US" altLang="ko-KR" sz="1100" b="1" kern="1200" dirty="0" smtClean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1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가설</a:t>
                      </a:r>
                      <a:r>
                        <a:rPr lang="en-US" altLang="ko-KR" sz="11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/</a:t>
                      </a:r>
                      <a:r>
                        <a:rPr lang="ko-KR" altLang="en-US" sz="11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해결방안</a:t>
                      </a:r>
                      <a:endParaRPr lang="ko-KR" altLang="en-US" sz="1100" b="1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300" b="1" kern="120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어떻게 문제를 해결할 것인가</a:t>
                      </a:r>
                      <a:r>
                        <a:rPr lang="en-US" altLang="ko-KR" sz="1300" b="1" kern="120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?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300" b="1" kern="120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300" b="1" kern="120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해결 방법의 큰 방향 잡기</a:t>
                      </a:r>
                      <a:r>
                        <a:rPr lang="en-US" altLang="ko-KR" sz="1300" b="1" kern="120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801433947"/>
                  </a:ext>
                </a:extLst>
              </a:tr>
              <a:tr h="10733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FACTS</a:t>
                      </a:r>
                    </a:p>
                    <a:p>
                      <a:pPr algn="ctr" latinLnBrk="1"/>
                      <a:endParaRPr lang="en-US" altLang="ko-KR" sz="1100" b="1" kern="1200" dirty="0" smtClean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1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이미 알고 있는 사실</a:t>
                      </a:r>
                      <a:endParaRPr lang="ko-KR" altLang="en-US" sz="1100" b="1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3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문제에 제시된 사실과 학습자가 알고 있는 </a:t>
                      </a:r>
                      <a:endParaRPr kumimoji="1" lang="en-US" altLang="ko-KR" sz="1300" b="1" kern="1200" dirty="0" smtClean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3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문제해결과 관련된 사실 확인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832047189"/>
                  </a:ext>
                </a:extLst>
              </a:tr>
              <a:tr h="109075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Issues &amp; A</a:t>
                      </a:r>
                      <a:r>
                        <a:rPr kumimoji="1" lang="en-US" sz="13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ction Plans</a:t>
                      </a:r>
                    </a:p>
                    <a:p>
                      <a:pPr algn="ctr" latinLnBrk="1"/>
                      <a:endParaRPr lang="en-US" altLang="ko-KR" sz="1100" b="1" kern="1200" dirty="0" smtClean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1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학습과제 및 실천계획</a:t>
                      </a:r>
                      <a:endParaRPr lang="ko-KR" altLang="en-US" sz="1100" b="1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3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문제를 해결하기 위해 </a:t>
                      </a:r>
                      <a:endParaRPr kumimoji="1" lang="en-US" altLang="ko-KR" sz="1300" b="1" kern="1200" dirty="0" smtClean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3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학습자가 이후에 해야 할 학습 또는 실천계획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106247064"/>
                  </a:ext>
                </a:extLst>
              </a:tr>
              <a:tr h="10733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팀 활동인증</a:t>
                      </a:r>
                      <a:endParaRPr lang="en-US" altLang="ko-KR" sz="1200" b="1" kern="1200" dirty="0" smtClean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  <a:p>
                      <a:pPr algn="ctr" latinLnBrk="1"/>
                      <a:endParaRPr lang="en-US" altLang="ko-KR" sz="1100" b="1" kern="1200" dirty="0" smtClean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1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1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사진 등 이미지</a:t>
                      </a:r>
                      <a:endParaRPr lang="en-US" altLang="ko-KR" sz="1100" b="1" kern="1200" dirty="0" smtClean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1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1</a:t>
                      </a:r>
                      <a:r>
                        <a:rPr lang="ko-KR" altLang="en-US" sz="11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컷 이상</a:t>
                      </a:r>
                      <a:r>
                        <a:rPr lang="en-US" altLang="ko-KR" sz="1100" b="1" kern="1200" dirty="0" smtClean="0">
                          <a:solidFill>
                            <a:schemeClr val="dk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)</a:t>
                      </a:r>
                      <a:endParaRPr lang="ko-KR" altLang="en-US" sz="1100" b="1" kern="1200" dirty="0">
                        <a:solidFill>
                          <a:schemeClr val="dk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300" b="1" kern="1200" dirty="0" smtClean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300" b="1" kern="120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  팀 활동 인증 사진</a:t>
                      </a:r>
                      <a:endParaRPr lang="en-US" altLang="ko-KR" sz="1300" b="1" kern="1200" dirty="0" smtClean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300" b="1" kern="120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  (SNS </a:t>
                      </a:r>
                      <a:r>
                        <a:rPr lang="ko-KR" altLang="en-US" sz="1300" b="1" kern="1200" baseline="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토론 인증자료로 대체</a:t>
                      </a:r>
                      <a:r>
                        <a:rPr lang="ko-KR" altLang="en-US" sz="1300" b="1" kern="120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 가능</a:t>
                      </a:r>
                      <a:r>
                        <a:rPr lang="en-US" altLang="ko-KR" sz="1300" b="1" kern="120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)</a:t>
                      </a:r>
                      <a:r>
                        <a:rPr lang="ko-KR" altLang="en-US" sz="1300" b="1" kern="120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 </a:t>
                      </a:r>
                      <a:endParaRPr lang="en-US" altLang="ko-KR" sz="1300" b="1" kern="1200" dirty="0" smtClean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  <a:p>
                      <a:pPr algn="ctr" latinLnBrk="1"/>
                      <a:endParaRPr lang="en-US" altLang="ko-KR" sz="1300" b="1" kern="1200" dirty="0" smtClean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85720" y="142858"/>
            <a:ext cx="36153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PBL </a:t>
            </a:r>
            <a:r>
              <a:rPr kumimoji="0" lang="ko-KR" alt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활동계획서</a:t>
            </a:r>
            <a:r>
              <a:rPr kumimoji="0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-2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8596" y="214296"/>
            <a:ext cx="2642703" cy="334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75" b="1" dirty="0"/>
              <a:t>PBL </a:t>
            </a:r>
            <a:r>
              <a:rPr lang="ko-KR" altLang="en-US" sz="1575" b="1" dirty="0" smtClean="0"/>
              <a:t>성찰</a:t>
            </a:r>
            <a:r>
              <a:rPr altLang="en-US" sz="1575" b="1" dirty="0" smtClean="0"/>
              <a:t>일지</a:t>
            </a:r>
            <a:r>
              <a:rPr lang="ko-KR" altLang="en-US" sz="1400" b="1" dirty="0" smtClean="0"/>
              <a:t> </a:t>
            </a:r>
            <a:r>
              <a:rPr lang="en-US" altLang="ko-KR" sz="1400" b="1" dirty="0"/>
              <a:t>(</a:t>
            </a:r>
            <a:r>
              <a:rPr lang="ko-KR" altLang="en-US" sz="1400" b="1" dirty="0" smtClean="0"/>
              <a:t>개인별 작성</a:t>
            </a:r>
            <a:r>
              <a:rPr lang="en-US" altLang="ko-KR" sz="1575" b="1" dirty="0"/>
              <a:t>)</a:t>
            </a:r>
            <a:endParaRPr lang="ko-KR" altLang="en-US" sz="1575" b="1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313325"/>
              </p:ext>
            </p:extLst>
          </p:nvPr>
        </p:nvGraphicFramePr>
        <p:xfrm>
          <a:off x="428596" y="785800"/>
          <a:ext cx="6143666" cy="6429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7190">
                  <a:extLst>
                    <a:ext uri="{9D8B030D-6E8A-4147-A177-3AD203B41FA5}">
                      <a16:colId xmlns="" xmlns:a16="http://schemas.microsoft.com/office/drawing/2014/main" val="949112156"/>
                    </a:ext>
                  </a:extLst>
                </a:gridCol>
                <a:gridCol w="1256844">
                  <a:extLst>
                    <a:ext uri="{9D8B030D-6E8A-4147-A177-3AD203B41FA5}">
                      <a16:colId xmlns="" xmlns:a16="http://schemas.microsoft.com/office/drawing/2014/main" val="708440780"/>
                    </a:ext>
                  </a:extLst>
                </a:gridCol>
                <a:gridCol w="577042">
                  <a:extLst>
                    <a:ext uri="{9D8B030D-6E8A-4147-A177-3AD203B41FA5}">
                      <a16:colId xmlns="" xmlns:a16="http://schemas.microsoft.com/office/drawing/2014/main" val="3967549391"/>
                    </a:ext>
                  </a:extLst>
                </a:gridCol>
                <a:gridCol w="1624702">
                  <a:extLst>
                    <a:ext uri="{9D8B030D-6E8A-4147-A177-3AD203B41FA5}">
                      <a16:colId xmlns="" xmlns:a16="http://schemas.microsoft.com/office/drawing/2014/main" val="2354842724"/>
                    </a:ext>
                  </a:extLst>
                </a:gridCol>
                <a:gridCol w="596513">
                  <a:extLst>
                    <a:ext uri="{9D8B030D-6E8A-4147-A177-3AD203B41FA5}">
                      <a16:colId xmlns="" xmlns:a16="http://schemas.microsoft.com/office/drawing/2014/main" val="558917224"/>
                    </a:ext>
                  </a:extLst>
                </a:gridCol>
                <a:gridCol w="1451375">
                  <a:extLst>
                    <a:ext uri="{9D8B030D-6E8A-4147-A177-3AD203B41FA5}">
                      <a16:colId xmlns="" xmlns:a16="http://schemas.microsoft.com/office/drawing/2014/main" val="4247144095"/>
                    </a:ext>
                  </a:extLst>
                </a:gridCol>
              </a:tblGrid>
              <a:tr h="32147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성 명</a:t>
                      </a:r>
                      <a:endParaRPr lang="ko-KR" altLang="en-US" sz="11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435" marR="51435" marT="19289" marB="192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이수아</a:t>
                      </a:r>
                      <a:endParaRPr lang="ko-KR" altLang="en-US" sz="11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435" marR="51435" marT="19289" marB="192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학 과</a:t>
                      </a:r>
                      <a:endParaRPr lang="ko-KR" altLang="en-US" sz="11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435" marR="51435" marT="19289" marB="192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소프트웨어학부</a:t>
                      </a:r>
                      <a:endParaRPr lang="ko-KR" altLang="en-US" sz="11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435" marR="51435" marT="19289" marB="192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학 번</a:t>
                      </a:r>
                    </a:p>
                  </a:txBody>
                  <a:tcPr marL="51435" marR="51435" marT="19289" marB="192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2017012333</a:t>
                      </a:r>
                      <a:endParaRPr lang="ko-KR" altLang="en-US" sz="1100" b="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435" marR="51435" marT="19289" marB="192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106247064"/>
                  </a:ext>
                </a:extLst>
              </a:tr>
              <a:tr h="32147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팀 명</a:t>
                      </a:r>
                      <a:endParaRPr lang="ko-KR" altLang="en-US" sz="11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435" marR="51435" marT="19289" marB="192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5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三수</a:t>
                      </a:r>
                      <a:r>
                        <a:rPr lang="ko-KR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ko-KR" altLang="en-US" sz="1100" dirty="0" smtClean="0"/>
                    </a:p>
                  </a:txBody>
                  <a:tcPr marL="51435" marR="51435" marT="19289" marB="192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역 할</a:t>
                      </a:r>
                      <a:endParaRPr lang="ko-KR" altLang="en-US" sz="11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435" marR="51435" marT="19289" marB="192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35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자료검색</a:t>
                      </a:r>
                      <a:r>
                        <a:rPr lang="en-US" altLang="ko-KR" sz="11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11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보고서 작성 </a:t>
                      </a:r>
                      <a:endParaRPr lang="ko-KR" altLang="en-US" sz="1100" dirty="0" smtClean="0"/>
                    </a:p>
                  </a:txBody>
                  <a:tcPr marL="51435" marR="51435" marT="19289" marB="192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52878280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9913593"/>
              </p:ext>
            </p:extLst>
          </p:nvPr>
        </p:nvGraphicFramePr>
        <p:xfrm>
          <a:off x="428596" y="1571618"/>
          <a:ext cx="6143653" cy="32861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8811">
                  <a:extLst>
                    <a:ext uri="{9D8B030D-6E8A-4147-A177-3AD203B41FA5}">
                      <a16:colId xmlns="" xmlns:a16="http://schemas.microsoft.com/office/drawing/2014/main" val="2052515040"/>
                    </a:ext>
                  </a:extLst>
                </a:gridCol>
                <a:gridCol w="4214842">
                  <a:extLst>
                    <a:ext uri="{9D8B030D-6E8A-4147-A177-3AD203B41FA5}">
                      <a16:colId xmlns="" xmlns:a16="http://schemas.microsoft.com/office/drawing/2014/main" val="949112156"/>
                    </a:ext>
                  </a:extLst>
                </a:gridCol>
              </a:tblGrid>
              <a:tr h="2587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성    찰    개    요</a:t>
                      </a:r>
                      <a:endParaRPr lang="ko-KR" altLang="en-US" sz="11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435" marR="51435" marT="19289" marB="192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내                   용</a:t>
                      </a:r>
                      <a:endParaRPr lang="en-US" altLang="ko-KR" sz="1100" b="1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435" marR="51435" marT="19289" marB="192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761855591"/>
                  </a:ext>
                </a:extLst>
              </a:tr>
              <a:tr h="75686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b="1" kern="1200" dirty="0" smtClean="0">
                          <a:solidFill>
                            <a:schemeClr val="dk1"/>
                          </a:solidFill>
                          <a:latin typeface="+mn-ea"/>
                          <a:ea typeface="+mn-ea"/>
                          <a:cs typeface="+mn-cs"/>
                        </a:rPr>
                        <a:t>PBL </a:t>
                      </a:r>
                      <a:r>
                        <a:rPr lang="ko-KR" altLang="en-US" sz="1200" b="1" kern="1200" dirty="0" smtClean="0">
                          <a:solidFill>
                            <a:schemeClr val="dk1"/>
                          </a:solidFill>
                          <a:latin typeface="+mn-ea"/>
                          <a:ea typeface="+mn-ea"/>
                          <a:cs typeface="+mn-cs"/>
                        </a:rPr>
                        <a:t>활동을 통해</a:t>
                      </a:r>
                      <a:endParaRPr lang="en-US" altLang="ko-KR" sz="1200" b="1" kern="1200" dirty="0" smtClean="0">
                        <a:solidFill>
                          <a:schemeClr val="dk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200" b="1" kern="1200" dirty="0" smtClean="0">
                          <a:solidFill>
                            <a:schemeClr val="dk1"/>
                          </a:solidFill>
                          <a:latin typeface="+mn-ea"/>
                          <a:ea typeface="+mn-ea"/>
                          <a:cs typeface="+mn-cs"/>
                        </a:rPr>
                        <a:t> 배운 점</a:t>
                      </a:r>
                      <a:endParaRPr lang="ko-KR" altLang="en-US" sz="1200" b="1" kern="1200" dirty="0">
                        <a:solidFill>
                          <a:schemeClr val="dk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51435" marR="51435" marT="19289" marB="192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이번 </a:t>
                      </a:r>
                      <a:r>
                        <a:rPr lang="en-US" altLang="ko-KR" sz="11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PBL</a:t>
                      </a:r>
                      <a:r>
                        <a:rPr lang="en-US" altLang="ko-KR" sz="1100" b="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1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활동을 통해 서로의 생각을 대화를 통해 공유하며 그것을 말로 표현하는 법을 배웠고 서로의 생각이 달라고 그것을 하나로 유연하게 통합 할 수 있는 법을 배웠다</a:t>
                      </a:r>
                      <a:r>
                        <a:rPr lang="en-US" altLang="ko-KR" sz="11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en-US" altLang="ko-KR" sz="1100" b="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435" marR="51435" marT="19289" marB="192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801433947"/>
                  </a:ext>
                </a:extLst>
              </a:tr>
              <a:tr h="75686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 smtClean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앞으로 </a:t>
                      </a:r>
                      <a:r>
                        <a:rPr lang="ko-KR" altLang="en-US" sz="1200" b="1" kern="0" spc="0" baseline="0" dirty="0" smtClean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 </a:t>
                      </a:r>
                      <a:endParaRPr lang="en-US" altLang="ko-KR" sz="1200" b="1" kern="0" spc="0" baseline="0" dirty="0" smtClean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 smtClean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더 알고 싶은 내용</a:t>
                      </a:r>
                      <a:endParaRPr lang="ko-KR" altLang="en-US" sz="1200" kern="0" spc="0" dirty="0" smtClean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</a:txBody>
                  <a:tcPr marL="51435" marR="51435" marT="19289" marB="192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인공지능에 대해 관심이 생겼고 생각보다 인공지능에 대해 관심이 늘어나고 기술이 많이 발전해 있었다는 것을 알 수 있었다</a:t>
                      </a:r>
                      <a:r>
                        <a:rPr lang="en-US" altLang="ko-KR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ko-KR" alt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인공지능에 대해 좀 더 간심을 갖게 되었다</a:t>
                      </a:r>
                      <a:r>
                        <a:rPr lang="en-US" altLang="ko-KR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1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435" marR="51435" marT="19289" marB="192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832047189"/>
                  </a:ext>
                </a:extLst>
              </a:tr>
              <a:tr h="75686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 smtClean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어려웠던  활동 </a:t>
                      </a:r>
                      <a:endParaRPr lang="en-US" altLang="ko-KR" sz="1200" b="1" kern="0" spc="0" dirty="0" smtClean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 smtClean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또는 부족한 부분</a:t>
                      </a:r>
                      <a:endParaRPr lang="ko-KR" altLang="en-US" sz="1200" kern="0" spc="0" dirty="0" smtClean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</a:txBody>
                  <a:tcPr marL="51435" marR="51435" marT="19289" marB="192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생각보다 원하는 자료가 많이 나오지 않아서 원하는 내용의 자료를찾기 어려웠다</a:t>
                      </a:r>
                      <a:r>
                        <a:rPr lang="en-US" altLang="ko-KR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1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435" marR="51435" marT="19289" marB="192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106247064"/>
                  </a:ext>
                </a:extLst>
              </a:tr>
              <a:tr h="756860">
                <a:tc>
                  <a:txBody>
                    <a:bodyPr/>
                    <a:lstStyle/>
                    <a:p>
                      <a:pPr marL="0" marR="0" indent="0" algn="ctr" defTabSz="914356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1200" dirty="0" smtClean="0">
                          <a:solidFill>
                            <a:schemeClr val="dk1"/>
                          </a:solidFill>
                          <a:latin typeface="+mn-ea"/>
                          <a:ea typeface="+mn-ea"/>
                          <a:cs typeface="+mn-cs"/>
                        </a:rPr>
                        <a:t>기타 느낀 점 </a:t>
                      </a:r>
                      <a:endParaRPr lang="en-US" altLang="ko-KR" sz="1200" b="1" kern="1200" dirty="0" smtClean="0">
                        <a:solidFill>
                          <a:schemeClr val="dk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0" marR="0" indent="0" algn="ctr" defTabSz="914356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1200" dirty="0" smtClean="0">
                          <a:solidFill>
                            <a:schemeClr val="dk1"/>
                          </a:solidFill>
                          <a:latin typeface="+mn-ea"/>
                          <a:ea typeface="+mn-ea"/>
                          <a:cs typeface="+mn-cs"/>
                        </a:rPr>
                        <a:t>자유 기술</a:t>
                      </a:r>
                      <a:endParaRPr lang="ko-KR" altLang="en-US" sz="1200" kern="1200" dirty="0" smtClean="0">
                        <a:solidFill>
                          <a:schemeClr val="dk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51435" marR="51435" marT="19289" marB="192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생각한 것 보다 다양한 의견이 오고갔고 재미있게 팀플활동을 수행한 것 같다</a:t>
                      </a:r>
                      <a:r>
                        <a:rPr lang="en-US" altLang="ko-KR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ko-KR" alt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내용을 준비하면서 어려웠던 부분도 있었지만 누구보다 열심히 활동했다</a:t>
                      </a:r>
                      <a:r>
                        <a:rPr lang="en-US" altLang="ko-KR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1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435" marR="51435" marT="19289" marB="192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2919653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7725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39552" y="555532"/>
            <a:ext cx="7786742" cy="19851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b="1" dirty="0" smtClean="0">
                <a:solidFill>
                  <a:srgbClr val="C00000"/>
                </a:solidFill>
                <a:latin typeface="+mn-ea"/>
                <a:cs typeface="함초롬바탕" pitchFamily="18" charset="-127"/>
              </a:rPr>
              <a:t>PBL </a:t>
            </a:r>
            <a:r>
              <a:rPr kumimoji="1" altLang="en-US" b="1" dirty="0" smtClean="0">
                <a:solidFill>
                  <a:srgbClr val="C00000"/>
                </a:solidFill>
                <a:latin typeface="+mn-ea"/>
                <a:cs typeface="굴림" pitchFamily="50" charset="-127"/>
              </a:rPr>
              <a:t>콘테스트 안내</a:t>
            </a:r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kumimoji="1" altLang="en-US" sz="1600" b="1" dirty="0" smtClean="0">
              <a:latin typeface="+mn-ea"/>
              <a:cs typeface="굴림" pitchFamily="50" charset="-127"/>
            </a:endParaRPr>
          </a:p>
          <a:p>
            <a:pPr lvl="0" algn="just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600" b="1" dirty="0" smtClean="0">
                <a:solidFill>
                  <a:srgbClr val="000000"/>
                </a:solidFill>
                <a:latin typeface="+mn-ea"/>
                <a:cs typeface="함초롬바탕" pitchFamily="18" charset="-127"/>
              </a:rPr>
              <a:t>- 2018</a:t>
            </a:r>
            <a:r>
              <a:rPr kumimoji="1" lang="ko-KR" altLang="en-US" sz="1600" b="1" dirty="0" smtClean="0">
                <a:solidFill>
                  <a:srgbClr val="000000"/>
                </a:solidFill>
                <a:latin typeface="+mn-ea"/>
                <a:cs typeface="함초롬바탕" pitchFamily="18" charset="-127"/>
              </a:rPr>
              <a:t>년 </a:t>
            </a:r>
            <a:r>
              <a:rPr kumimoji="1" lang="en-US" altLang="ko-KR" sz="1600" b="1" dirty="0" smtClean="0">
                <a:solidFill>
                  <a:srgbClr val="000000"/>
                </a:solidFill>
                <a:latin typeface="+mn-ea"/>
                <a:cs typeface="함초롬바탕" pitchFamily="18" charset="-127"/>
              </a:rPr>
              <a:t>5</a:t>
            </a:r>
            <a:r>
              <a:rPr kumimoji="1" lang="ko-KR" altLang="en-US" sz="1600" b="1" dirty="0" smtClean="0">
                <a:solidFill>
                  <a:srgbClr val="000000"/>
                </a:solidFill>
                <a:latin typeface="+mn-ea"/>
                <a:cs typeface="함초롬바탕" pitchFamily="18" charset="-127"/>
              </a:rPr>
              <a:t>월</a:t>
            </a:r>
            <a:r>
              <a:rPr kumimoji="1" lang="en-US" altLang="ko-KR" sz="1600" b="1" dirty="0" smtClean="0">
                <a:solidFill>
                  <a:srgbClr val="000000"/>
                </a:solidFill>
                <a:latin typeface="+mn-ea"/>
                <a:cs typeface="함초롬바탕" pitchFamily="18" charset="-127"/>
              </a:rPr>
              <a:t>30</a:t>
            </a:r>
            <a:r>
              <a:rPr kumimoji="1" lang="ko-KR" altLang="en-US" sz="1600" b="1" dirty="0" smtClean="0">
                <a:solidFill>
                  <a:srgbClr val="000000"/>
                </a:solidFill>
                <a:latin typeface="+mn-ea"/>
                <a:cs typeface="함초롬바탕" pitchFamily="18" charset="-127"/>
              </a:rPr>
              <a:t>일</a:t>
            </a:r>
            <a:r>
              <a:rPr kumimoji="1" lang="en-US" altLang="ko-KR" sz="1600" b="1" dirty="0" smtClean="0">
                <a:solidFill>
                  <a:srgbClr val="000000"/>
                </a:solidFill>
                <a:latin typeface="+mn-ea"/>
                <a:cs typeface="함초롬바탕" pitchFamily="18" charset="-127"/>
              </a:rPr>
              <a:t>(</a:t>
            </a:r>
            <a:r>
              <a:rPr kumimoji="1" lang="ko-KR" altLang="en-US" sz="1600" b="1" dirty="0" smtClean="0">
                <a:solidFill>
                  <a:srgbClr val="000000"/>
                </a:solidFill>
                <a:latin typeface="+mn-ea"/>
                <a:cs typeface="함초롬바탕" pitchFamily="18" charset="-127"/>
              </a:rPr>
              <a:t>수</a:t>
            </a:r>
            <a:r>
              <a:rPr kumimoji="1" lang="en-US" altLang="ko-KR" sz="1600" b="1" dirty="0" smtClean="0">
                <a:solidFill>
                  <a:srgbClr val="000000"/>
                </a:solidFill>
                <a:latin typeface="+mn-ea"/>
                <a:cs typeface="함초롬바탕" pitchFamily="18" charset="-127"/>
              </a:rPr>
              <a:t>) </a:t>
            </a:r>
            <a:r>
              <a:rPr kumimoji="1" lang="ko-KR" altLang="en-US" sz="1600" b="1" dirty="0" smtClean="0">
                <a:solidFill>
                  <a:srgbClr val="000000"/>
                </a:solidFill>
                <a:latin typeface="+mn-ea"/>
                <a:cs typeface="함초롬바탕" pitchFamily="18" charset="-127"/>
              </a:rPr>
              <a:t>예정 </a:t>
            </a:r>
            <a:r>
              <a:rPr kumimoji="1" lang="en-US" altLang="ko-KR" sz="1600" b="1" dirty="0" smtClean="0">
                <a:solidFill>
                  <a:srgbClr val="000000"/>
                </a:solidFill>
                <a:latin typeface="+mn-ea"/>
                <a:cs typeface="함초롬바탕" pitchFamily="18" charset="-127"/>
              </a:rPr>
              <a:t>(</a:t>
            </a:r>
            <a:r>
              <a:rPr kumimoji="1" lang="ko-KR" altLang="en-US" sz="1600" b="1" dirty="0" smtClean="0">
                <a:solidFill>
                  <a:srgbClr val="000000"/>
                </a:solidFill>
                <a:latin typeface="+mn-ea"/>
                <a:cs typeface="함초롬바탕" pitchFamily="18" charset="-127"/>
              </a:rPr>
              <a:t>추후 상세 안내</a:t>
            </a:r>
            <a:r>
              <a:rPr kumimoji="1" lang="en-US" altLang="ko-KR" sz="1600" b="1" dirty="0" smtClean="0">
                <a:solidFill>
                  <a:srgbClr val="000000"/>
                </a:solidFill>
                <a:latin typeface="+mn-ea"/>
                <a:cs typeface="함초롬바탕" pitchFamily="18" charset="-127"/>
              </a:rPr>
              <a:t>)</a:t>
            </a:r>
            <a:endParaRPr kumimoji="1" lang="en-US" altLang="en-US" sz="1600" b="1" dirty="0" smtClean="0">
              <a:solidFill>
                <a:srgbClr val="000000"/>
              </a:solidFill>
              <a:latin typeface="+mn-ea"/>
              <a:cs typeface="함초롬바탕" pitchFamily="18" charset="-127"/>
            </a:endParaRPr>
          </a:p>
          <a:p>
            <a:pPr lvl="0" algn="just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600" b="1" dirty="0">
                <a:solidFill>
                  <a:srgbClr val="000000"/>
                </a:solidFill>
                <a:latin typeface="+mn-ea"/>
                <a:cs typeface="함초롬바탕" pitchFamily="18" charset="-127"/>
              </a:rPr>
              <a:t>-</a:t>
            </a:r>
            <a:r>
              <a:rPr kumimoji="1" lang="en-US" altLang="ko-KR" sz="1600" b="1" dirty="0" smtClean="0">
                <a:solidFill>
                  <a:srgbClr val="000000"/>
                </a:solidFill>
                <a:latin typeface="+mn-ea"/>
                <a:cs typeface="함초롬바탕" pitchFamily="18" charset="-127"/>
              </a:rPr>
              <a:t> PBL</a:t>
            </a:r>
            <a:r>
              <a:rPr kumimoji="1" altLang="en-US" sz="1600" b="1" dirty="0" smtClean="0">
                <a:solidFill>
                  <a:srgbClr val="000000"/>
                </a:solidFill>
                <a:latin typeface="+mn-ea"/>
                <a:cs typeface="굴림" pitchFamily="50" charset="-127"/>
              </a:rPr>
              <a:t>과제 종합평가를 통한 우수과제 선정</a:t>
            </a:r>
            <a:r>
              <a:rPr kumimoji="1" lang="en-US" altLang="ko-KR" sz="1600" b="1" dirty="0" smtClean="0">
                <a:solidFill>
                  <a:srgbClr val="000000"/>
                </a:solidFill>
                <a:latin typeface="+mn-ea"/>
                <a:cs typeface="함초롬바탕" pitchFamily="18" charset="-127"/>
              </a:rPr>
              <a:t>, </a:t>
            </a:r>
            <a:r>
              <a:rPr kumimoji="1" altLang="en-US" sz="1600" b="1" dirty="0" smtClean="0">
                <a:solidFill>
                  <a:srgbClr val="000000"/>
                </a:solidFill>
                <a:latin typeface="+mn-ea"/>
                <a:cs typeface="굴림" pitchFamily="50" charset="-127"/>
              </a:rPr>
              <a:t>공개발표 및 시상식 개최</a:t>
            </a:r>
            <a:endParaRPr kumimoji="1" altLang="en-US" sz="1600" b="1" dirty="0" smtClean="0">
              <a:latin typeface="+mn-ea"/>
              <a:cs typeface="굴림" pitchFamily="50" charset="-127"/>
            </a:endParaRPr>
          </a:p>
          <a:p>
            <a:pPr lvl="0" algn="just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600" b="1" dirty="0" smtClean="0">
                <a:solidFill>
                  <a:srgbClr val="000000"/>
                </a:solidFill>
                <a:latin typeface="+mn-ea"/>
                <a:cs typeface="함초롬바탕" pitchFamily="18" charset="-127"/>
              </a:rPr>
              <a:t>- </a:t>
            </a:r>
            <a:r>
              <a:rPr kumimoji="1" altLang="en-US" sz="1600" b="1" dirty="0" smtClean="0">
                <a:solidFill>
                  <a:srgbClr val="000000"/>
                </a:solidFill>
                <a:latin typeface="+mn-ea"/>
                <a:cs typeface="굴림" pitchFamily="50" charset="-127"/>
              </a:rPr>
              <a:t>과제수행 우수 팀 조장 및 팀원에게 표창 및 경력개발지원금</a:t>
            </a:r>
            <a:r>
              <a:rPr kumimoji="1" lang="en-US" altLang="en-US" sz="1600" b="1" dirty="0" smtClean="0">
                <a:solidFill>
                  <a:srgbClr val="000000"/>
                </a:solidFill>
                <a:latin typeface="+mn-ea"/>
                <a:cs typeface="굴림" pitchFamily="50" charset="-127"/>
              </a:rPr>
              <a:t>(</a:t>
            </a:r>
            <a:r>
              <a:rPr kumimoji="1" lang="ko-KR" altLang="en-US" sz="1600" b="1" dirty="0" smtClean="0">
                <a:solidFill>
                  <a:srgbClr val="000000"/>
                </a:solidFill>
                <a:latin typeface="+mn-ea"/>
                <a:cs typeface="굴림" pitchFamily="50" charset="-127"/>
              </a:rPr>
              <a:t>장학금</a:t>
            </a:r>
            <a:r>
              <a:rPr kumimoji="1" lang="en-US" altLang="ko-KR" sz="1600" b="1" dirty="0" smtClean="0">
                <a:solidFill>
                  <a:srgbClr val="000000"/>
                </a:solidFill>
                <a:latin typeface="+mn-ea"/>
                <a:cs typeface="굴림" pitchFamily="50" charset="-127"/>
              </a:rPr>
              <a:t>)</a:t>
            </a:r>
            <a:r>
              <a:rPr kumimoji="1" altLang="en-US" sz="1600" b="1" dirty="0" smtClean="0">
                <a:solidFill>
                  <a:srgbClr val="000000"/>
                </a:solidFill>
                <a:latin typeface="+mn-ea"/>
                <a:cs typeface="굴림" pitchFamily="50" charset="-127"/>
              </a:rPr>
              <a:t> 지급 </a:t>
            </a:r>
            <a:r>
              <a:rPr kumimoji="1" lang="ko-KR" altLang="en-US" sz="1600" b="1" dirty="0">
                <a:solidFill>
                  <a:srgbClr val="000000"/>
                </a:solidFill>
                <a:latin typeface="+mn-ea"/>
                <a:cs typeface="굴림" pitchFamily="50" charset="-127"/>
              </a:rPr>
              <a:t>예</a:t>
            </a:r>
            <a:r>
              <a:rPr kumimoji="1" lang="ko-KR" altLang="en-US" sz="1600" b="1" dirty="0" smtClean="0">
                <a:solidFill>
                  <a:srgbClr val="000000"/>
                </a:solidFill>
                <a:latin typeface="+mn-ea"/>
                <a:cs typeface="굴림" pitchFamily="50" charset="-127"/>
              </a:rPr>
              <a:t>정</a:t>
            </a:r>
            <a:endParaRPr kumimoji="1" altLang="en-US" sz="1600" b="1" dirty="0" smtClean="0">
              <a:latin typeface="+mn-ea"/>
              <a:cs typeface="굴림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1"/>
          <p:cNvSpPr>
            <a:spLocks noChangeArrowheads="1"/>
          </p:cNvSpPr>
          <p:nvPr/>
        </p:nvSpPr>
        <p:spPr bwMode="auto">
          <a:xfrm>
            <a:off x="455672" y="195495"/>
            <a:ext cx="7257115" cy="29546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굴림" pitchFamily="50" charset="-127"/>
              </a:rPr>
              <a:t>  </a:t>
            </a:r>
            <a:endParaRPr kumimoji="1" lang="en-US" altLang="ko-KR" sz="14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+mn-ea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+mn-ea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b="1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+mn-ea"/>
                <a:cs typeface="굴림" pitchFamily="50" charset="-127"/>
              </a:rPr>
              <a:t> </a:t>
            </a:r>
            <a:r>
              <a:rPr kumimoji="1" lang="ko-KR" altLang="en-US" b="1" i="0" u="none" strike="noStrike" cap="none" normalizeH="0" baseline="0" dirty="0" err="1" smtClean="0">
                <a:ln>
                  <a:noFill/>
                </a:ln>
                <a:solidFill>
                  <a:srgbClr val="C00000"/>
                </a:solidFill>
                <a:effectLst/>
                <a:latin typeface="+mn-ea"/>
                <a:cs typeface="굴림" pitchFamily="50" charset="-127"/>
              </a:rPr>
              <a:t>튜터</a:t>
            </a:r>
            <a:r>
              <a:rPr kumimoji="1" lang="ko-KR" altLang="en-US" b="1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+mn-ea"/>
                <a:cs typeface="굴림" pitchFamily="50" charset="-127"/>
              </a:rPr>
              <a:t> 활용 안내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굴림" pitchFamily="50" charset="-127"/>
              </a:rPr>
              <a:t>  </a:t>
            </a:r>
            <a:endParaRPr kumimoji="1" lang="ko-KR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+mn-ea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600" b="1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함초롬바탕" pitchFamily="18" charset="-127"/>
              </a:rPr>
              <a:t>  </a:t>
            </a:r>
            <a:r>
              <a:rPr kumimoji="1" lang="en-US" altLang="ko-KR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함초롬바탕" pitchFamily="18" charset="-127"/>
              </a:rPr>
              <a:t>- </a:t>
            </a:r>
            <a:r>
              <a:rPr kumimoji="1" lang="ko-KR" alt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굴림" pitchFamily="50" charset="-127"/>
              </a:rPr>
              <a:t>대학원생 전담 </a:t>
            </a:r>
            <a:r>
              <a:rPr kumimoji="1" lang="ko-KR" altLang="en-US" sz="1600" b="1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굴림" pitchFamily="50" charset="-127"/>
              </a:rPr>
              <a:t>튜터</a:t>
            </a:r>
            <a:r>
              <a:rPr kumimoji="1" lang="ko-KR" alt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굴림" pitchFamily="50" charset="-127"/>
              </a:rPr>
              <a:t> </a:t>
            </a:r>
            <a:r>
              <a:rPr kumimoji="1" lang="en-US" altLang="ko-KR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함초롬바탕" pitchFamily="18" charset="-127"/>
              </a:rPr>
              <a:t>: </a:t>
            </a:r>
            <a:r>
              <a:rPr kumimoji="1" lang="ko-KR" alt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굴림" pitchFamily="50" charset="-127"/>
              </a:rPr>
              <a:t>커리어개발센터</a:t>
            </a:r>
            <a:r>
              <a:rPr kumimoji="1" lang="en-US" altLang="ko-KR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함초롬바탕" pitchFamily="18" charset="-127"/>
              </a:rPr>
              <a:t>(</a:t>
            </a:r>
            <a:r>
              <a:rPr kumimoji="1" lang="ko-KR" alt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굴림" pitchFamily="50" charset="-127"/>
              </a:rPr>
              <a:t>월</a:t>
            </a:r>
            <a:r>
              <a:rPr kumimoji="1" lang="en-US" altLang="ko-KR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함초롬바탕" pitchFamily="18" charset="-127"/>
              </a:rPr>
              <a:t>~</a:t>
            </a:r>
            <a:r>
              <a:rPr kumimoji="1" lang="ko-KR" alt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굴림" pitchFamily="50" charset="-127"/>
              </a:rPr>
              <a:t>목 </a:t>
            </a:r>
            <a:r>
              <a:rPr kumimoji="1" lang="en-US" altLang="ko-KR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함초롬바탕" pitchFamily="18" charset="-127"/>
              </a:rPr>
              <a:t>10:00-17:00, </a:t>
            </a:r>
            <a:r>
              <a:rPr kumimoji="1" lang="ko-KR" alt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굴림" pitchFamily="50" charset="-127"/>
              </a:rPr>
              <a:t>점심시간 제외</a:t>
            </a:r>
            <a:r>
              <a:rPr kumimoji="1" lang="en-US" altLang="ko-KR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함초롬바탕" pitchFamily="18" charset="-127"/>
              </a:rPr>
              <a:t>)</a:t>
            </a:r>
            <a:endParaRPr kumimoji="1" lang="en-US" altLang="ko-KR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+mn-ea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함초롬바탕" pitchFamily="18" charset="-127"/>
              </a:rPr>
              <a:t>  - </a:t>
            </a:r>
            <a:r>
              <a:rPr kumimoji="1" lang="ko-KR" alt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굴림" pitchFamily="50" charset="-127"/>
              </a:rPr>
              <a:t>전문컨설턴트 </a:t>
            </a:r>
            <a:r>
              <a:rPr kumimoji="1" lang="en-US" altLang="ko-KR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함초롬바탕" pitchFamily="18" charset="-127"/>
              </a:rPr>
              <a:t>: </a:t>
            </a:r>
            <a:r>
              <a:rPr kumimoji="1" lang="ko-KR" alt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굴림" pitchFamily="50" charset="-127"/>
              </a:rPr>
              <a:t>커리어개발센터</a:t>
            </a:r>
            <a:r>
              <a:rPr kumimoji="1" lang="en-US" altLang="ko-KR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함초롬바탕" pitchFamily="18" charset="-127"/>
              </a:rPr>
              <a:t>(</a:t>
            </a:r>
            <a:r>
              <a:rPr kumimoji="1" lang="ko-KR" alt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굴림" pitchFamily="50" charset="-127"/>
              </a:rPr>
              <a:t>월</a:t>
            </a:r>
            <a:r>
              <a:rPr kumimoji="1" lang="en-US" altLang="ko-KR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함초롬바탕" pitchFamily="18" charset="-127"/>
              </a:rPr>
              <a:t>~</a:t>
            </a:r>
            <a:r>
              <a:rPr kumimoji="1" lang="ko-KR" alt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굴림" pitchFamily="50" charset="-127"/>
              </a:rPr>
              <a:t>금 </a:t>
            </a:r>
            <a:r>
              <a:rPr kumimoji="1" lang="en-US" altLang="ko-KR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함초롬바탕" pitchFamily="18" charset="-127"/>
              </a:rPr>
              <a:t>09:00-17:00 </a:t>
            </a:r>
            <a:r>
              <a:rPr kumimoji="1" lang="ko-KR" alt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굴림" pitchFamily="50" charset="-127"/>
              </a:rPr>
              <a:t>점심시간 제외</a:t>
            </a:r>
            <a:r>
              <a:rPr kumimoji="1" lang="en-US" altLang="ko-KR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함초롬바탕" pitchFamily="18" charset="-127"/>
              </a:rPr>
              <a:t>)</a:t>
            </a:r>
            <a:endParaRPr kumimoji="1" lang="en-US" altLang="ko-KR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+mn-ea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600" b="1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함초롬바탕" pitchFamily="18" charset="-127"/>
              </a:rPr>
              <a:t>  </a:t>
            </a:r>
            <a:r>
              <a:rPr kumimoji="1" lang="en-US" altLang="ko-KR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함초롬바탕" pitchFamily="18" charset="-127"/>
              </a:rPr>
              <a:t>- </a:t>
            </a:r>
            <a:r>
              <a:rPr kumimoji="1" lang="ko-KR" alt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굴림" pitchFamily="50" charset="-127"/>
              </a:rPr>
              <a:t>온라인 </a:t>
            </a:r>
            <a:r>
              <a:rPr kumimoji="1" lang="en-US" altLang="ko-KR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굴림" pitchFamily="50" charset="-127"/>
              </a:rPr>
              <a:t>: </a:t>
            </a:r>
            <a:r>
              <a:rPr kumimoji="1" alt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굴림" pitchFamily="50" charset="-127"/>
              </a:rPr>
              <a:t>온라인 </a:t>
            </a:r>
            <a:r>
              <a:rPr kumimoji="1" lang="ko-KR" alt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굴림" pitchFamily="50" charset="-127"/>
              </a:rPr>
              <a:t>강의실 </a:t>
            </a:r>
            <a:r>
              <a:rPr kumimoji="1" lang="en-US" altLang="ko-KR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함초롬바탕" pitchFamily="18" charset="-127"/>
              </a:rPr>
              <a:t>Q&amp;A</a:t>
            </a:r>
            <a:r>
              <a:rPr kumimoji="1" lang="ko-KR" alt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n-ea"/>
                <a:cs typeface="굴림" pitchFamily="50" charset="-127"/>
              </a:rPr>
              <a:t>활용</a:t>
            </a:r>
            <a:endParaRPr kumimoji="1" lang="en-US" altLang="ko-KR" sz="16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+mn-ea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altLang="ko-KR" sz="14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+mn-ea"/>
              <a:cs typeface="굴림" pitchFamily="50" charset="-127"/>
            </a:endParaRPr>
          </a:p>
          <a:p>
            <a:pPr lvl="0" algn="just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600" b="1" dirty="0" smtClean="0">
                <a:solidFill>
                  <a:srgbClr val="000000"/>
                </a:solidFill>
                <a:latin typeface="+mn-ea"/>
                <a:cs typeface="굴림" pitchFamily="50" charset="-127"/>
              </a:rPr>
              <a:t>  </a:t>
            </a:r>
            <a:r>
              <a:rPr kumimoji="1" lang="en-US" altLang="en-US" sz="1400" b="1" dirty="0" smtClean="0">
                <a:solidFill>
                  <a:srgbClr val="000000"/>
                </a:solidFill>
                <a:latin typeface="+mn-ea"/>
                <a:cs typeface="굴림" pitchFamily="50" charset="-127"/>
              </a:rPr>
              <a:t>          </a:t>
            </a:r>
          </a:p>
        </p:txBody>
      </p:sp>
      <p:pic>
        <p:nvPicPr>
          <p:cNvPr id="2050" name="Picture 2" descr="C:\Users\user\Desktop\18-04-05-11-22-45-068_photo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93" b="19093"/>
          <a:stretch/>
        </p:blipFill>
        <p:spPr bwMode="auto">
          <a:xfrm>
            <a:off x="4143373" y="2357437"/>
            <a:ext cx="3818456" cy="1928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5536" y="555526"/>
            <a:ext cx="7886700" cy="3263504"/>
          </a:xfrm>
        </p:spPr>
        <p:txBody>
          <a:bodyPr/>
          <a:lstStyle/>
          <a:p>
            <a:pPr marL="0" lvl="0" indent="0" algn="just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1" lang="en-US" altLang="ko-KR" sz="1800" b="1" dirty="0">
                <a:latin typeface="맑은 고딕"/>
                <a:cs typeface="굴림" pitchFamily="50" charset="-127"/>
              </a:rPr>
              <a:t>PBL</a:t>
            </a:r>
            <a:r>
              <a:rPr kumimoji="1" lang="ko-KR" altLang="en-US" sz="1800" b="1" dirty="0">
                <a:latin typeface="맑은 고딕"/>
                <a:cs typeface="굴림" pitchFamily="50" charset="-127"/>
              </a:rPr>
              <a:t>활동 지원을 위한 주관교수 </a:t>
            </a:r>
            <a:r>
              <a:rPr kumimoji="1" lang="en-US" altLang="en-US" sz="1800" b="1" dirty="0">
                <a:cs typeface="굴림" pitchFamily="50" charset="-127"/>
              </a:rPr>
              <a:t>OFF</a:t>
            </a:r>
            <a:r>
              <a:rPr kumimoji="1" lang="ko-KR" altLang="en-US" sz="1800" b="1" dirty="0">
                <a:latin typeface="맑은 고딕"/>
                <a:cs typeface="굴림" pitchFamily="50" charset="-127"/>
              </a:rPr>
              <a:t>특강 </a:t>
            </a:r>
            <a:r>
              <a:rPr kumimoji="1" lang="en-US" altLang="en-US" sz="1800" b="1" dirty="0">
                <a:cs typeface="굴림" pitchFamily="50" charset="-127"/>
              </a:rPr>
              <a:t>(</a:t>
            </a:r>
            <a:r>
              <a:rPr kumimoji="1" lang="ko-KR" altLang="en-US" sz="1800" b="1" dirty="0">
                <a:latin typeface="맑은 고딕"/>
                <a:cs typeface="굴림" pitchFamily="50" charset="-127"/>
              </a:rPr>
              <a:t>수시</a:t>
            </a:r>
            <a:r>
              <a:rPr kumimoji="1" lang="en-US" altLang="ko-KR" sz="1800" b="1" dirty="0">
                <a:latin typeface="맑은 고딕"/>
                <a:cs typeface="굴림" pitchFamily="50" charset="-127"/>
              </a:rPr>
              <a:t>)</a:t>
            </a:r>
            <a:endParaRPr kumimoji="1" lang="en-US" altLang="en-US" sz="1800" b="1" dirty="0">
              <a:cs typeface="굴림" pitchFamily="50" charset="-127"/>
            </a:endParaRPr>
          </a:p>
          <a:p>
            <a:pPr marL="0" lvl="0" indent="0" algn="just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1" lang="en-US" altLang="ko-KR" sz="1400" b="1" dirty="0">
                <a:solidFill>
                  <a:srgbClr val="000000"/>
                </a:solidFill>
                <a:latin typeface="맑은 고딕"/>
                <a:cs typeface="굴림" pitchFamily="50" charset="-127"/>
              </a:rPr>
              <a:t> </a:t>
            </a:r>
          </a:p>
          <a:p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05952" y="1131590"/>
            <a:ext cx="6666378" cy="301179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71472" y="1500180"/>
            <a:ext cx="6143668" cy="23637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6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 1</a:t>
            </a:r>
            <a:r>
              <a:rPr lang="ko-KR" altLang="en-US" sz="1600" b="1" dirty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차 </a:t>
            </a:r>
            <a:r>
              <a:rPr lang="en-US" altLang="ko-KR" sz="1600" b="1" dirty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OFF </a:t>
            </a:r>
            <a:r>
              <a:rPr lang="ko-KR" altLang="en-US" sz="1600" b="1" dirty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특강 안내</a:t>
            </a:r>
          </a:p>
          <a:p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400" dirty="0">
                <a:latin typeface="맑은 고딕" pitchFamily="50" charset="-127"/>
                <a:ea typeface="맑은 고딕" pitchFamily="50" charset="-127"/>
              </a:rPr>
              <a:t>    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-</a:t>
            </a:r>
            <a:r>
              <a:rPr lang="ko-KR" altLang="en-US" sz="1400" b="1" dirty="0" smtClean="0">
                <a:latin typeface="맑은 고딕" pitchFamily="50" charset="-127"/>
                <a:ea typeface="맑은 고딕" pitchFamily="50" charset="-127"/>
              </a:rPr>
              <a:t>주 제 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:  </a:t>
            </a:r>
            <a:r>
              <a:rPr lang="en-US" altLang="ko-KR" sz="1400" b="1" dirty="0" smtClean="0">
                <a:latin typeface="맑은 고딕" pitchFamily="50" charset="-127"/>
                <a:ea typeface="맑은 고딕" pitchFamily="50" charset="-127"/>
              </a:rPr>
              <a:t>『</a:t>
            </a:r>
            <a:r>
              <a:rPr lang="ko-KR" altLang="en-US" sz="1400" b="1" dirty="0" smtClean="0">
                <a:latin typeface="맑은 고딕" pitchFamily="50" charset="-127"/>
                <a:ea typeface="맑은 고딕" pitchFamily="50" charset="-127"/>
              </a:rPr>
              <a:t>우리 </a:t>
            </a:r>
            <a:r>
              <a:rPr lang="ko-KR" altLang="en-US" sz="1400" b="1" dirty="0">
                <a:latin typeface="맑은 고딕" pitchFamily="50" charset="-127"/>
                <a:ea typeface="맑은 고딕" pitchFamily="50" charset="-127"/>
              </a:rPr>
              <a:t>옆에 다가온 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AI</a:t>
            </a:r>
            <a:r>
              <a:rPr lang="ko-KR" altLang="en-US" sz="1400" b="1" dirty="0">
                <a:latin typeface="맑은 고딕" pitchFamily="50" charset="-127"/>
                <a:ea typeface="맑은 고딕" pitchFamily="50" charset="-127"/>
              </a:rPr>
              <a:t>채용의 빛과 </a:t>
            </a:r>
            <a:r>
              <a:rPr lang="ko-KR" altLang="en-US" sz="1400" b="1" dirty="0" smtClean="0">
                <a:latin typeface="맑은 고딕" pitchFamily="50" charset="-127"/>
                <a:ea typeface="맑은 고딕" pitchFamily="50" charset="-127"/>
              </a:rPr>
              <a:t>그림자</a:t>
            </a:r>
            <a:r>
              <a:rPr lang="en-US" altLang="ko-KR" sz="1400" b="1" dirty="0" smtClean="0">
                <a:latin typeface="맑은 고딕" pitchFamily="50" charset="-127"/>
                <a:ea typeface="맑은 고딕" pitchFamily="50" charset="-127"/>
              </a:rPr>
              <a:t>』</a:t>
            </a:r>
            <a:endParaRPr lang="ko-KR" altLang="en-US" sz="1400" b="1" dirty="0"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400" b="1" dirty="0">
                <a:latin typeface="맑은 고딕" pitchFamily="50" charset="-127"/>
                <a:ea typeface="맑은 고딕" pitchFamily="50" charset="-127"/>
              </a:rPr>
              <a:t>    </a:t>
            </a:r>
            <a:r>
              <a:rPr lang="en-US" altLang="ko-KR" sz="1400" b="1" dirty="0" smtClean="0">
                <a:latin typeface="맑은 고딕" pitchFamily="50" charset="-127"/>
                <a:ea typeface="맑은 고딕" pitchFamily="50" charset="-127"/>
              </a:rPr>
              <a:t>-</a:t>
            </a:r>
            <a:r>
              <a:rPr lang="ko-KR" altLang="en-US" sz="1400" b="1" dirty="0" smtClean="0">
                <a:latin typeface="맑은 고딕" pitchFamily="50" charset="-127"/>
                <a:ea typeface="맑은 고딕" pitchFamily="50" charset="-127"/>
              </a:rPr>
              <a:t>일 시 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:  4</a:t>
            </a:r>
            <a:r>
              <a:rPr lang="ko-KR" altLang="en-US" sz="1400" b="1" dirty="0">
                <a:latin typeface="맑은 고딕" pitchFamily="50" charset="-127"/>
                <a:ea typeface="맑은 고딕" pitchFamily="50" charset="-127"/>
              </a:rPr>
              <a:t>월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18</a:t>
            </a:r>
            <a:r>
              <a:rPr lang="ko-KR" altLang="en-US" sz="1400" b="1" dirty="0">
                <a:latin typeface="맑은 고딕" pitchFamily="50" charset="-127"/>
                <a:ea typeface="맑은 고딕" pitchFamily="50" charset="-127"/>
              </a:rPr>
              <a:t>일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400" b="1" dirty="0">
                <a:latin typeface="맑은 고딕" pitchFamily="50" charset="-127"/>
                <a:ea typeface="맑은 고딕" pitchFamily="50" charset="-127"/>
              </a:rPr>
              <a:t>수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) 13:10</a:t>
            </a:r>
            <a:r>
              <a:rPr lang="ko-KR" altLang="en-US" sz="1400" b="1" dirty="0">
                <a:latin typeface="맑은 고딕" pitchFamily="50" charset="-127"/>
                <a:ea typeface="맑은 고딕" pitchFamily="50" charset="-127"/>
              </a:rPr>
              <a:t>시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~14:30</a:t>
            </a:r>
            <a:r>
              <a:rPr lang="ko-KR" altLang="en-US" sz="1400" b="1" dirty="0">
                <a:latin typeface="맑은 고딕" pitchFamily="50" charset="-127"/>
                <a:ea typeface="맑은 고딕" pitchFamily="50" charset="-127"/>
              </a:rPr>
              <a:t>시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, </a:t>
            </a:r>
          </a:p>
          <a:p>
            <a:pPr>
              <a:lnSpc>
                <a:spcPct val="120000"/>
              </a:lnSpc>
            </a:pP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    </a:t>
            </a:r>
            <a:r>
              <a:rPr lang="en-US" altLang="ko-KR" sz="1400" b="1" dirty="0" smtClean="0">
                <a:latin typeface="맑은 고딕" pitchFamily="50" charset="-127"/>
                <a:ea typeface="맑은 고딕" pitchFamily="50" charset="-127"/>
              </a:rPr>
              <a:t>-</a:t>
            </a:r>
            <a:r>
              <a:rPr lang="ko-KR" altLang="en-US" sz="1400" b="1" dirty="0" smtClean="0">
                <a:latin typeface="맑은 고딕" pitchFamily="50" charset="-127"/>
                <a:ea typeface="맑은 고딕" pitchFamily="50" charset="-127"/>
              </a:rPr>
              <a:t>장 소 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:  </a:t>
            </a:r>
            <a:r>
              <a:rPr lang="ko-KR" altLang="en-US" sz="1400" b="1" dirty="0">
                <a:latin typeface="맑은 고딕" pitchFamily="50" charset="-127"/>
                <a:ea typeface="맑은 고딕" pitchFamily="50" charset="-127"/>
              </a:rPr>
              <a:t>제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1</a:t>
            </a:r>
            <a:r>
              <a:rPr lang="ko-KR" altLang="en-US" sz="1400" b="1" dirty="0">
                <a:latin typeface="맑은 고딕" pitchFamily="50" charset="-127"/>
                <a:ea typeface="맑은 고딕" pitchFamily="50" charset="-127"/>
              </a:rPr>
              <a:t>학술관  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201</a:t>
            </a:r>
            <a:r>
              <a:rPr lang="ko-KR" altLang="en-US" sz="1400" b="1" dirty="0">
                <a:latin typeface="맑은 고딕" pitchFamily="50" charset="-127"/>
                <a:ea typeface="맑은 고딕" pitchFamily="50" charset="-127"/>
              </a:rPr>
              <a:t>호</a:t>
            </a:r>
          </a:p>
          <a:p>
            <a:pPr>
              <a:lnSpc>
                <a:spcPct val="120000"/>
              </a:lnSpc>
            </a:pPr>
            <a:r>
              <a:rPr lang="ko-KR" altLang="en-US" sz="1400" b="1" dirty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ko-KR" altLang="en-US" sz="1400" b="1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400" b="1" dirty="0" smtClean="0">
                <a:latin typeface="맑은 고딕" pitchFamily="50" charset="-127"/>
                <a:ea typeface="맑은 고딕" pitchFamily="50" charset="-127"/>
              </a:rPr>
              <a:t>-</a:t>
            </a:r>
            <a:r>
              <a:rPr lang="ko-KR" altLang="en-US" sz="1400" b="1" dirty="0" smtClean="0">
                <a:latin typeface="맑은 고딕" pitchFamily="50" charset="-127"/>
                <a:ea typeface="맑은 고딕" pitchFamily="50" charset="-127"/>
              </a:rPr>
              <a:t>대 상 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:  </a:t>
            </a:r>
            <a:r>
              <a:rPr lang="ko-KR" altLang="en-US" sz="1400" b="1" dirty="0">
                <a:latin typeface="맑은 고딕" pitchFamily="50" charset="-127"/>
                <a:ea typeface="맑은 고딕" pitchFamily="50" charset="-127"/>
              </a:rPr>
              <a:t>본 수업 수강생 누구나 </a:t>
            </a:r>
            <a:r>
              <a:rPr lang="ko-KR" altLang="en-US" sz="1400" b="1" dirty="0" smtClean="0">
                <a:latin typeface="맑은 고딕" pitchFamily="50" charset="-127"/>
                <a:ea typeface="맑은 고딕" pitchFamily="50" charset="-127"/>
              </a:rPr>
              <a:t>참석 </a:t>
            </a:r>
            <a:r>
              <a:rPr lang="ko-KR" altLang="en-US" sz="1400" b="1" dirty="0">
                <a:latin typeface="맑은 고딕" pitchFamily="50" charset="-127"/>
                <a:ea typeface="맑은 고딕" pitchFamily="50" charset="-127"/>
              </a:rPr>
              <a:t>가능</a:t>
            </a:r>
          </a:p>
          <a:p>
            <a:pPr>
              <a:lnSpc>
                <a:spcPct val="120000"/>
              </a:lnSpc>
            </a:pPr>
            <a:r>
              <a:rPr lang="ko-KR" altLang="en-US" sz="1400" b="1" dirty="0">
                <a:latin typeface="맑은 고딕" pitchFamily="50" charset="-127"/>
                <a:ea typeface="맑은 고딕" pitchFamily="50" charset="-127"/>
              </a:rPr>
              <a:t>             </a:t>
            </a:r>
            <a:r>
              <a:rPr lang="ko-KR" altLang="en-US" sz="1400" b="1" dirty="0" smtClean="0">
                <a:latin typeface="맑은 고딕" pitchFamily="50" charset="-127"/>
                <a:ea typeface="맑은 고딕" pitchFamily="50" charset="-127"/>
              </a:rPr>
              <a:t>  각 </a:t>
            </a:r>
            <a:r>
              <a:rPr lang="ko-KR" altLang="en-US" sz="1400" b="1" dirty="0">
                <a:latin typeface="맑은 고딕" pitchFamily="50" charset="-127"/>
                <a:ea typeface="맑은 고딕" pitchFamily="50" charset="-127"/>
              </a:rPr>
              <a:t>조 조장 또는 조원 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1</a:t>
            </a:r>
            <a:r>
              <a:rPr lang="ko-KR" altLang="en-US" sz="1400" b="1" dirty="0">
                <a:latin typeface="맑은 고딕" pitchFamily="50" charset="-127"/>
                <a:ea typeface="맑은 고딕" pitchFamily="50" charset="-127"/>
              </a:rPr>
              <a:t>인 </a:t>
            </a:r>
            <a:r>
              <a:rPr lang="ko-KR" altLang="en-US" sz="1400" b="1" dirty="0" smtClean="0">
                <a:latin typeface="맑은 고딕" pitchFamily="50" charset="-127"/>
                <a:ea typeface="맑은 고딕" pitchFamily="50" charset="-127"/>
              </a:rPr>
              <a:t>참석권장</a:t>
            </a:r>
            <a:endParaRPr lang="en-US" altLang="ko-KR" sz="1400" b="1" dirty="0" smtClean="0"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400" b="1" dirty="0" smtClean="0">
                <a:latin typeface="맑은 고딕" pitchFamily="50" charset="-127"/>
                <a:ea typeface="맑은 고딕" pitchFamily="50" charset="-127"/>
              </a:rPr>
              <a:t>   -</a:t>
            </a:r>
            <a:r>
              <a:rPr lang="ko-KR" altLang="en-US" sz="1400" b="1" dirty="0" smtClean="0">
                <a:latin typeface="맑은 고딕" pitchFamily="50" charset="-127"/>
                <a:ea typeface="맑은 고딕" pitchFamily="50" charset="-127"/>
              </a:rPr>
              <a:t>신 청 </a:t>
            </a:r>
            <a:r>
              <a:rPr lang="en-US" altLang="ko-KR" sz="1400" b="1" dirty="0" smtClean="0">
                <a:latin typeface="맑은 고딕" pitchFamily="50" charset="-127"/>
                <a:ea typeface="맑은 고딕" pitchFamily="50" charset="-127"/>
              </a:rPr>
              <a:t>: HY-CDP </a:t>
            </a:r>
            <a:r>
              <a:rPr lang="ko-KR" altLang="en-US" sz="1400" b="1" dirty="0" smtClean="0">
                <a:latin typeface="맑은 고딕" pitchFamily="50" charset="-127"/>
                <a:ea typeface="맑은 고딕" pitchFamily="50" charset="-127"/>
              </a:rPr>
              <a:t>온라인 사전 참가신청</a:t>
            </a:r>
            <a:endParaRPr lang="en-US" altLang="ko-KR" sz="1400" b="1" dirty="0" smtClean="0"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400" b="1" dirty="0" smtClean="0">
                <a:latin typeface="맑은 고딕" pitchFamily="50" charset="-127"/>
                <a:ea typeface="맑은 고딕" pitchFamily="50" charset="-127"/>
              </a:rPr>
              <a:t>   -</a:t>
            </a:r>
            <a:r>
              <a:rPr lang="ko-KR" altLang="en-US" sz="1400" b="1" dirty="0" err="1" smtClean="0">
                <a:latin typeface="맑은 고딕" pitchFamily="50" charset="-127"/>
                <a:ea typeface="맑은 고딕" pitchFamily="50" charset="-127"/>
              </a:rPr>
              <a:t>혜</a:t>
            </a:r>
            <a:r>
              <a:rPr lang="ko-KR" altLang="en-US" sz="1400" b="1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400" b="1" dirty="0" err="1" smtClean="0">
                <a:latin typeface="맑은 고딕" pitchFamily="50" charset="-127"/>
                <a:ea typeface="맑은 고딕" pitchFamily="50" charset="-127"/>
              </a:rPr>
              <a:t>택</a:t>
            </a:r>
            <a:r>
              <a:rPr lang="ko-KR" altLang="en-US" sz="1400" b="1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400" b="1" dirty="0" smtClean="0">
                <a:latin typeface="맑은 고딕" pitchFamily="50" charset="-127"/>
                <a:ea typeface="맑은 고딕" pitchFamily="50" charset="-127"/>
              </a:rPr>
              <a:t>: 1</a:t>
            </a:r>
            <a:r>
              <a:rPr lang="ko-KR" altLang="en-US" sz="1400" b="1" dirty="0" smtClean="0">
                <a:latin typeface="맑은 고딕" pitchFamily="50" charset="-127"/>
                <a:ea typeface="맑은 고딕" pitchFamily="50" charset="-127"/>
              </a:rPr>
              <a:t>회 차 수강인정 </a:t>
            </a:r>
            <a:r>
              <a:rPr lang="en-US" altLang="ko-KR" sz="1400" b="1" dirty="0" smtClean="0">
                <a:latin typeface="맑은 고딕" pitchFamily="50" charset="-127"/>
                <a:ea typeface="맑은 고딕" pitchFamily="50" charset="-127"/>
              </a:rPr>
              <a:t>(HY-CDP</a:t>
            </a:r>
            <a:r>
              <a:rPr altLang="en-US" sz="1400" b="1" smtClean="0">
                <a:latin typeface="맑은 고딕" pitchFamily="50" charset="-127"/>
                <a:ea typeface="맑은 고딕" pitchFamily="50" charset="-127"/>
              </a:rPr>
              <a:t>를 통해</a:t>
            </a:r>
            <a:r>
              <a:rPr lang="en-US" altLang="ko-KR" sz="1400" b="1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400" b="1" dirty="0" smtClean="0">
                <a:latin typeface="맑은 고딕" pitchFamily="50" charset="-127"/>
                <a:ea typeface="맑은 고딕" pitchFamily="50" charset="-127"/>
              </a:rPr>
              <a:t>사전 참가신청 </a:t>
            </a:r>
            <a:r>
              <a:rPr altLang="en-US" sz="1400" b="1" smtClean="0">
                <a:latin typeface="맑은 고딕" pitchFamily="50" charset="-127"/>
                <a:ea typeface="맑은 고딕" pitchFamily="50" charset="-127"/>
              </a:rPr>
              <a:t>학생</a:t>
            </a:r>
            <a:r>
              <a:rPr lang="ko-KR" altLang="en-US" sz="1400" b="1" dirty="0" smtClean="0">
                <a:latin typeface="맑은 고딕" pitchFamily="50" charset="-127"/>
                <a:ea typeface="맑은 고딕" pitchFamily="50" charset="-127"/>
              </a:rPr>
              <a:t>에 한함</a:t>
            </a:r>
            <a:r>
              <a:rPr lang="en-US" altLang="ko-KR" sz="1400" b="1" dirty="0" smtClean="0">
                <a:latin typeface="맑은 고딕" pitchFamily="50" charset="-127"/>
                <a:ea typeface="맑은 고딕" pitchFamily="50" charset="-127"/>
              </a:rPr>
              <a:t>)</a:t>
            </a:r>
            <a:endParaRPr lang="ko-KR" altLang="en-US" sz="1400" b="1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5204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17"/>
          <p:cNvSpPr>
            <a:spLocks noChangeArrowheads="1"/>
          </p:cNvSpPr>
          <p:nvPr/>
        </p:nvSpPr>
        <p:spPr bwMode="auto">
          <a:xfrm>
            <a:off x="285720" y="857238"/>
            <a:ext cx="235745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ctr" eaLnBrk="1" latinLnBrk="1" hangingPunct="1">
              <a:spcBef>
                <a:spcPct val="20000"/>
              </a:spcBef>
            </a:pPr>
            <a:r>
              <a:rPr kumimoji="0" lang="en-US" altLang="ko-KR" sz="18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PBL </a:t>
            </a:r>
            <a:r>
              <a:rPr kumimoji="0" altLang="en-US" sz="1800" b="1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과제활동 안내</a:t>
            </a:r>
            <a:endParaRPr kumimoji="0" lang="ko-KR" altLang="en-US" sz="1800" b="1" dirty="0">
              <a:solidFill>
                <a:schemeClr val="accent4">
                  <a:lumMod val="75000"/>
                </a:schemeClr>
              </a:solidFill>
              <a:ea typeface="맑은 고딕" pitchFamily="50" charset="-127"/>
            </a:endParaRPr>
          </a:p>
        </p:txBody>
      </p:sp>
      <p:sp>
        <p:nvSpPr>
          <p:cNvPr id="4" name="대각선 방향의 모서리가 둥근 사각형 3"/>
          <p:cNvSpPr/>
          <p:nvPr/>
        </p:nvSpPr>
        <p:spPr>
          <a:xfrm>
            <a:off x="475081" y="3311120"/>
            <a:ext cx="2140500" cy="810393"/>
          </a:xfrm>
          <a:prstGeom prst="round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ko-KR" altLang="en-US" sz="1400" b="1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학생들에게 </a:t>
            </a:r>
            <a:r>
              <a:rPr lang="en-US" altLang="ko-KR" sz="1400" b="1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/>
            </a:r>
            <a:br>
              <a:rPr lang="en-US" altLang="ko-KR" sz="1400" b="1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</a:br>
            <a:r>
              <a:rPr kumimoji="0" lang="ko-KR" altLang="en-US" sz="1400" b="1" dirty="0">
                <a:solidFill>
                  <a:srgbClr val="9900FF"/>
                </a:solidFill>
                <a:latin typeface="맑은 고딕" pitchFamily="50" charset="-127"/>
                <a:ea typeface="맑은 고딕" pitchFamily="50" charset="-127"/>
              </a:rPr>
              <a:t>실제적인 문제</a:t>
            </a:r>
            <a:r>
              <a:rPr lang="ko-KR" altLang="en-US" sz="1400" b="1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를 제시</a:t>
            </a:r>
          </a:p>
        </p:txBody>
      </p:sp>
      <p:sp>
        <p:nvSpPr>
          <p:cNvPr id="5" name="대각선 방향의 모서리가 둥근 사각형 4"/>
          <p:cNvSpPr/>
          <p:nvPr/>
        </p:nvSpPr>
        <p:spPr>
          <a:xfrm>
            <a:off x="2960652" y="3305300"/>
            <a:ext cx="2286615" cy="810393"/>
          </a:xfrm>
          <a:prstGeom prst="round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ko-KR" altLang="en-US" sz="1400" b="1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문제를 해결하기 위해 </a:t>
            </a:r>
            <a:endParaRPr lang="en-US" altLang="ko-KR" sz="1400" b="1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 eaLnBrk="1" hangingPunct="1">
              <a:defRPr/>
            </a:pPr>
            <a:r>
              <a:rPr lang="ko-KR" altLang="en-US" sz="14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학생들이 </a:t>
            </a:r>
            <a:r>
              <a:rPr lang="ko-KR" altLang="en-US" sz="1400" b="1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함께 </a:t>
            </a:r>
            <a:endParaRPr lang="en-US" altLang="ko-KR" sz="1400" b="1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 eaLnBrk="1" hangingPunct="1">
              <a:defRPr/>
            </a:pPr>
            <a:r>
              <a:rPr kumimoji="0" lang="ko-KR" altLang="en-US" sz="1400" b="1" dirty="0" smtClean="0">
                <a:solidFill>
                  <a:srgbClr val="9900FF"/>
                </a:solidFill>
                <a:latin typeface="맑은 고딕" pitchFamily="50" charset="-127"/>
                <a:ea typeface="맑은 고딕" pitchFamily="50" charset="-127"/>
              </a:rPr>
              <a:t>문제 해결 방안</a:t>
            </a:r>
            <a:r>
              <a:rPr lang="ko-KR" altLang="en-US" sz="14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을 </a:t>
            </a:r>
            <a:r>
              <a:rPr lang="ko-KR" altLang="en-US" sz="1400" b="1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강구</a:t>
            </a:r>
          </a:p>
        </p:txBody>
      </p:sp>
      <p:sp>
        <p:nvSpPr>
          <p:cNvPr id="6" name="대각선 방향의 모서리가 둥근 사각형 5"/>
          <p:cNvSpPr/>
          <p:nvPr/>
        </p:nvSpPr>
        <p:spPr>
          <a:xfrm>
            <a:off x="5572132" y="3286130"/>
            <a:ext cx="2320328" cy="810393"/>
          </a:xfrm>
          <a:prstGeom prst="round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ko-KR" altLang="en-US" sz="14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개별 학습과 협동학습을 </a:t>
            </a:r>
            <a:r>
              <a:rPr lang="ko-KR" altLang="en-US" sz="1400" b="1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통해 </a:t>
            </a:r>
            <a:r>
              <a:rPr kumimoji="0" lang="ko-KR" altLang="en-US" sz="1400" b="1" dirty="0">
                <a:solidFill>
                  <a:srgbClr val="9900FF"/>
                </a:solidFill>
                <a:latin typeface="맑은 고딕" pitchFamily="50" charset="-127"/>
                <a:ea typeface="맑은 고딕" pitchFamily="50" charset="-127"/>
              </a:rPr>
              <a:t>공통의 </a:t>
            </a:r>
            <a:r>
              <a:rPr kumimoji="0" lang="ko-KR" altLang="en-US" sz="1400" b="1" dirty="0" smtClean="0">
                <a:solidFill>
                  <a:srgbClr val="9900FF"/>
                </a:solidFill>
                <a:latin typeface="맑은 고딕" pitchFamily="50" charset="-127"/>
                <a:ea typeface="맑은 고딕" pitchFamily="50" charset="-127"/>
              </a:rPr>
              <a:t>해결 방안</a:t>
            </a:r>
            <a:r>
              <a:rPr lang="ko-KR" altLang="en-US" sz="1400" b="1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을 </a:t>
            </a:r>
            <a:r>
              <a:rPr lang="ko-KR" altLang="en-US" sz="1400" b="1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마련</a:t>
            </a: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 l="15234" t="30976" r="40963" b="15812"/>
          <a:stretch>
            <a:fillRect/>
          </a:stretch>
        </p:blipFill>
        <p:spPr bwMode="auto">
          <a:xfrm>
            <a:off x="390870" y="1635472"/>
            <a:ext cx="2308922" cy="1527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572132" y="1643056"/>
            <a:ext cx="2357454" cy="150019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  <p:pic>
        <p:nvPicPr>
          <p:cNvPr id="9" name="그림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8926" y="1643056"/>
            <a:ext cx="2357454" cy="1515841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7"/>
          <p:cNvSpPr>
            <a:spLocks noChangeArrowheads="1"/>
          </p:cNvSpPr>
          <p:nvPr/>
        </p:nvSpPr>
        <p:spPr bwMode="auto">
          <a:xfrm>
            <a:off x="214282" y="214296"/>
            <a:ext cx="214314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ctr" eaLnBrk="1" latinLnBrk="1" hangingPunct="1">
              <a:spcBef>
                <a:spcPct val="20000"/>
              </a:spcBef>
            </a:pPr>
            <a:r>
              <a:rPr kumimoji="0" lang="en-US" altLang="en-US" sz="1800" b="1" dirty="0" smtClean="0">
                <a:solidFill>
                  <a:schemeClr val="accent4">
                    <a:lumMod val="50000"/>
                  </a:schemeClr>
                </a:solidFill>
                <a:ea typeface="맑은 고딕" pitchFamily="50" charset="-127"/>
              </a:rPr>
              <a:t>PBL</a:t>
            </a:r>
            <a:r>
              <a:rPr kumimoji="0" altLang="en-US" sz="1800" b="1" dirty="0" smtClean="0">
                <a:solidFill>
                  <a:schemeClr val="accent4">
                    <a:lumMod val="50000"/>
                  </a:schemeClr>
                </a:solidFill>
                <a:ea typeface="맑은 고딕" pitchFamily="50" charset="-127"/>
              </a:rPr>
              <a:t> 학습절차</a:t>
            </a:r>
            <a:endParaRPr kumimoji="0" lang="ko-KR" altLang="en-US" sz="1800" b="1" dirty="0">
              <a:solidFill>
                <a:schemeClr val="accent4">
                  <a:lumMod val="50000"/>
                </a:schemeClr>
              </a:solidFill>
              <a:ea typeface="맑은 고딕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642910" y="714362"/>
            <a:ext cx="4429156" cy="42862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20000"/>
              </a:spcBef>
            </a:pPr>
            <a:r>
              <a:rPr lang="en-US" altLang="en-US" sz="1500" b="1" dirty="0" smtClean="0">
                <a:solidFill>
                  <a:schemeClr val="accent5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PBL </a:t>
            </a:r>
            <a:r>
              <a:rPr altLang="en-US" sz="1500" b="1" dirty="0" smtClean="0">
                <a:solidFill>
                  <a:schemeClr val="accent5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문제</a:t>
            </a:r>
            <a:r>
              <a:rPr lang="en-US" altLang="en-US" sz="1500" b="1" dirty="0" smtClean="0">
                <a:solidFill>
                  <a:schemeClr val="accent5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(</a:t>
            </a:r>
            <a:r>
              <a:rPr altLang="en-US" sz="1500" b="1" dirty="0" smtClean="0">
                <a:solidFill>
                  <a:schemeClr val="accent5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시나리오</a:t>
            </a:r>
            <a:r>
              <a:rPr lang="en-US" altLang="en-US" sz="1500" b="1" dirty="0" smtClean="0">
                <a:solidFill>
                  <a:schemeClr val="accent5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)</a:t>
            </a:r>
            <a:r>
              <a:rPr altLang="en-US" sz="1500" b="1" dirty="0" smtClean="0">
                <a:solidFill>
                  <a:schemeClr val="accent5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제시</a:t>
            </a:r>
          </a:p>
        </p:txBody>
      </p:sp>
      <p:cxnSp>
        <p:nvCxnSpPr>
          <p:cNvPr id="13" name="직선 연결선 12"/>
          <p:cNvCxnSpPr/>
          <p:nvPr/>
        </p:nvCxnSpPr>
        <p:spPr>
          <a:xfrm rot="5400000">
            <a:off x="892949" y="2893221"/>
            <a:ext cx="3500462" cy="1588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642910" y="1285866"/>
            <a:ext cx="4429156" cy="42862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20000"/>
              </a:spcBef>
            </a:pPr>
            <a:r>
              <a:rPr altLang="en-US" sz="15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팀 구성 및 </a:t>
            </a:r>
            <a:r>
              <a:rPr lang="en-US" altLang="ko-KR" sz="15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PBL</a:t>
            </a:r>
            <a:r>
              <a:rPr altLang="en-US" sz="15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활동계획 수립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642910" y="1928808"/>
            <a:ext cx="4429156" cy="42862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20000"/>
              </a:spcBef>
            </a:pPr>
            <a:r>
              <a:rPr lang="en-US" altLang="ko-KR" sz="1500" b="1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PBL</a:t>
            </a:r>
            <a:r>
              <a:rPr altLang="en-US" sz="1500" b="1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활동계획서 제출 </a:t>
            </a:r>
            <a:r>
              <a:rPr lang="en-US" altLang="ko-KR" sz="14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(</a:t>
            </a:r>
            <a:r>
              <a:rPr altLang="en-US" sz="14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제</a:t>
            </a:r>
            <a:r>
              <a:rPr lang="en-US" altLang="ko-KR" sz="14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2</a:t>
            </a:r>
            <a:r>
              <a:rPr altLang="en-US" sz="14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과제 </a:t>
            </a:r>
            <a:r>
              <a:rPr lang="en-US" altLang="ko-KR" sz="14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: 30</a:t>
            </a:r>
            <a:r>
              <a:rPr altLang="en-US" sz="14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점</a:t>
            </a:r>
            <a:r>
              <a:rPr lang="en-US" altLang="ko-KR" sz="14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)</a:t>
            </a:r>
            <a:endParaRPr lang="en-US" altLang="ko-KR" sz="1600" b="1" dirty="0" smtClean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642910" y="2500312"/>
            <a:ext cx="4429156" cy="42862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20000"/>
              </a:spcBef>
            </a:pPr>
            <a:r>
              <a:rPr altLang="en-US" sz="1500" b="1" dirty="0" err="1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팀별</a:t>
            </a:r>
            <a:r>
              <a:rPr altLang="en-US" sz="15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en-US" sz="15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PBL</a:t>
            </a:r>
            <a:r>
              <a:rPr altLang="en-US" sz="15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활동 </a:t>
            </a:r>
            <a:r>
              <a:rPr lang="en-US" altLang="en-US" sz="15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(ON &amp; OFF)</a:t>
            </a:r>
            <a:endParaRPr altLang="en-US" sz="1500" b="1" dirty="0" smtClean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642910" y="3071818"/>
            <a:ext cx="4429156" cy="714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20000"/>
              </a:spcBef>
            </a:pPr>
            <a:endParaRPr lang="en-US" altLang="ko-KR" sz="1600" b="1" dirty="0" smtClean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>
              <a:spcBef>
                <a:spcPct val="20000"/>
              </a:spcBef>
            </a:pPr>
            <a:r>
              <a:rPr lang="en-US" altLang="ko-KR" sz="1500" b="1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PBL </a:t>
            </a:r>
            <a:r>
              <a:rPr altLang="en-US" sz="1500" b="1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보고서 제출 </a:t>
            </a:r>
            <a:r>
              <a:rPr lang="en-US" altLang="ko-KR" sz="14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(</a:t>
            </a:r>
            <a:r>
              <a:rPr altLang="en-US" sz="14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제</a:t>
            </a:r>
            <a:r>
              <a:rPr lang="en-US" altLang="ko-KR" sz="14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3</a:t>
            </a:r>
            <a:r>
              <a:rPr altLang="en-US" sz="14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과제 </a:t>
            </a:r>
            <a:r>
              <a:rPr lang="en-US" altLang="ko-KR" sz="14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: 50</a:t>
            </a:r>
            <a:r>
              <a:rPr altLang="en-US" sz="14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점</a:t>
            </a:r>
            <a:r>
              <a:rPr lang="en-US" altLang="ko-KR" sz="14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)</a:t>
            </a:r>
            <a:endParaRPr lang="en-US" altLang="ko-KR" sz="1600" b="1" dirty="0" smtClean="0">
              <a:solidFill>
                <a:srgbClr val="C00000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spcBef>
                <a:spcPct val="20000"/>
              </a:spcBef>
            </a:pPr>
            <a:r>
              <a:rPr altLang="en-US" sz="1400" b="1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개인 성찰일지</a:t>
            </a:r>
            <a:r>
              <a:rPr lang="en-US" altLang="en-US" sz="1400" b="1" dirty="0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altLang="en-US" sz="1400" b="1" smtClean="0">
                <a:solidFill>
                  <a:schemeClr val="accent4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제출</a:t>
            </a:r>
            <a:r>
              <a:rPr altLang="en-US" sz="1400" b="1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4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(</a:t>
            </a:r>
            <a:r>
              <a:rPr altLang="en-US" sz="1400" b="1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제</a:t>
            </a:r>
            <a:r>
              <a:rPr lang="en-US" altLang="en-US" sz="14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4</a:t>
            </a:r>
            <a:r>
              <a:rPr altLang="en-US" sz="1400" b="1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과제 </a:t>
            </a:r>
            <a:r>
              <a:rPr lang="en-US" altLang="ko-KR" sz="14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: 20</a:t>
            </a:r>
            <a:r>
              <a:rPr altLang="en-US" sz="1400" b="1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점</a:t>
            </a:r>
            <a:r>
              <a:rPr lang="en-US" altLang="ko-KR" sz="14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)</a:t>
            </a:r>
            <a:endParaRPr lang="en-US" altLang="ko-KR" sz="1400" b="1" dirty="0" smtClean="0">
              <a:solidFill>
                <a:schemeClr val="accent4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spcBef>
                <a:spcPct val="20000"/>
              </a:spcBef>
            </a:pPr>
            <a:endParaRPr altLang="en-US" b="1" dirty="0" smtClean="0">
              <a:solidFill>
                <a:schemeClr val="accent4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42910" y="3929074"/>
            <a:ext cx="4429156" cy="71438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20000"/>
              </a:spcBef>
            </a:pPr>
            <a:r>
              <a:rPr lang="en-US" altLang="ko-KR" sz="15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PBL</a:t>
            </a:r>
            <a:r>
              <a:rPr altLang="en-US" sz="15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콘테스트</a:t>
            </a:r>
          </a:p>
          <a:p>
            <a:pPr algn="ctr">
              <a:spcBef>
                <a:spcPct val="20000"/>
              </a:spcBef>
            </a:pPr>
            <a:r>
              <a:rPr lang="en-US" altLang="ko-KR" sz="14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(</a:t>
            </a:r>
            <a:r>
              <a:rPr altLang="en-US" sz="14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평가</a:t>
            </a:r>
            <a:r>
              <a:rPr lang="en-US" altLang="ko-KR" sz="14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/</a:t>
            </a:r>
            <a:r>
              <a:rPr altLang="en-US" sz="14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발표</a:t>
            </a:r>
            <a:r>
              <a:rPr lang="en-US" altLang="ko-KR" sz="14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/</a:t>
            </a:r>
            <a:r>
              <a:rPr altLang="en-US" sz="14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우수과제 시상</a:t>
            </a:r>
            <a:r>
              <a:rPr lang="en-US" altLang="ko-KR" sz="16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)</a:t>
            </a:r>
            <a:endParaRPr altLang="en-US" sz="20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" name="직사각형 17"/>
          <p:cNvSpPr>
            <a:spLocks noChangeArrowheads="1"/>
          </p:cNvSpPr>
          <p:nvPr/>
        </p:nvSpPr>
        <p:spPr bwMode="auto">
          <a:xfrm>
            <a:off x="4857752" y="785814"/>
            <a:ext cx="142876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ctr" eaLnBrk="1" latinLnBrk="1" hangingPunct="1">
              <a:spcBef>
                <a:spcPct val="20000"/>
              </a:spcBef>
            </a:pPr>
            <a:r>
              <a:rPr kumimoji="0" lang="en-US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4</a:t>
            </a:r>
            <a:r>
              <a:rPr kumimoji="0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월</a:t>
            </a:r>
            <a:r>
              <a:rPr kumimoji="0" lang="en-US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10</a:t>
            </a:r>
            <a:r>
              <a:rPr kumimoji="0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일</a:t>
            </a:r>
            <a:endParaRPr kumimoji="0" lang="ko-KR" altLang="en-US" sz="1400" b="1" dirty="0">
              <a:solidFill>
                <a:schemeClr val="accent4">
                  <a:lumMod val="75000"/>
                </a:schemeClr>
              </a:solidFill>
              <a:ea typeface="맑은 고딕" pitchFamily="50" charset="-127"/>
            </a:endParaRPr>
          </a:p>
        </p:txBody>
      </p:sp>
      <p:sp>
        <p:nvSpPr>
          <p:cNvPr id="20" name="직사각형 17"/>
          <p:cNvSpPr>
            <a:spLocks noChangeArrowheads="1"/>
          </p:cNvSpPr>
          <p:nvPr/>
        </p:nvSpPr>
        <p:spPr bwMode="auto">
          <a:xfrm>
            <a:off x="4929190" y="1357318"/>
            <a:ext cx="178595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ctr" eaLnBrk="1" latinLnBrk="1" hangingPunct="1">
              <a:spcBef>
                <a:spcPct val="20000"/>
              </a:spcBef>
            </a:pPr>
            <a:r>
              <a:rPr kumimoji="0" lang="en-US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4</a:t>
            </a:r>
            <a:r>
              <a:rPr kumimoji="0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월</a:t>
            </a:r>
            <a:r>
              <a:rPr kumimoji="0" lang="en-US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10</a:t>
            </a:r>
            <a:r>
              <a:rPr kumimoji="0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일</a:t>
            </a:r>
            <a:r>
              <a:rPr kumimoji="0" lang="en-US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~30</a:t>
            </a:r>
            <a:r>
              <a:rPr kumimoji="0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일</a:t>
            </a:r>
            <a:endParaRPr kumimoji="0" lang="ko-KR" altLang="en-US" sz="1400" b="1" dirty="0">
              <a:solidFill>
                <a:schemeClr val="accent4">
                  <a:lumMod val="75000"/>
                </a:schemeClr>
              </a:solidFill>
              <a:ea typeface="맑은 고딕" pitchFamily="50" charset="-127"/>
            </a:endParaRPr>
          </a:p>
        </p:txBody>
      </p:sp>
      <p:sp>
        <p:nvSpPr>
          <p:cNvPr id="21" name="직사각형 17"/>
          <p:cNvSpPr>
            <a:spLocks noChangeArrowheads="1"/>
          </p:cNvSpPr>
          <p:nvPr/>
        </p:nvSpPr>
        <p:spPr bwMode="auto">
          <a:xfrm>
            <a:off x="5072066" y="2000260"/>
            <a:ext cx="142876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ctr" eaLnBrk="1" latinLnBrk="1" hangingPunct="1">
              <a:spcBef>
                <a:spcPct val="20000"/>
              </a:spcBef>
            </a:pPr>
            <a:r>
              <a:rPr kumimoji="0" lang="en-US" altLang="en-US" sz="1400" b="1" dirty="0" smtClean="0">
                <a:solidFill>
                  <a:srgbClr val="C00000"/>
                </a:solidFill>
                <a:ea typeface="맑은 고딕" pitchFamily="50" charset="-127"/>
              </a:rPr>
              <a:t>4</a:t>
            </a:r>
            <a:r>
              <a:rPr kumimoji="0" altLang="en-US" sz="1400" b="1" dirty="0" smtClean="0">
                <a:solidFill>
                  <a:srgbClr val="C00000"/>
                </a:solidFill>
                <a:ea typeface="맑은 고딕" pitchFamily="50" charset="-127"/>
              </a:rPr>
              <a:t>월</a:t>
            </a:r>
            <a:r>
              <a:rPr kumimoji="0" lang="en-US" altLang="en-US" sz="1400" b="1" dirty="0" smtClean="0">
                <a:solidFill>
                  <a:srgbClr val="C00000"/>
                </a:solidFill>
                <a:ea typeface="맑은 고딕" pitchFamily="50" charset="-127"/>
              </a:rPr>
              <a:t>30</a:t>
            </a:r>
            <a:r>
              <a:rPr kumimoji="0" altLang="en-US" sz="1400" b="1" dirty="0" smtClean="0">
                <a:solidFill>
                  <a:srgbClr val="C00000"/>
                </a:solidFill>
                <a:ea typeface="맑은 고딕" pitchFamily="50" charset="-127"/>
              </a:rPr>
              <a:t>일 까지</a:t>
            </a:r>
            <a:endParaRPr kumimoji="0" lang="ko-KR" altLang="en-US" sz="1400" b="1" dirty="0">
              <a:solidFill>
                <a:srgbClr val="C00000"/>
              </a:solidFill>
              <a:ea typeface="맑은 고딕" pitchFamily="50" charset="-127"/>
            </a:endParaRPr>
          </a:p>
        </p:txBody>
      </p:sp>
      <p:sp>
        <p:nvSpPr>
          <p:cNvPr id="22" name="직사각형 17"/>
          <p:cNvSpPr>
            <a:spLocks noChangeArrowheads="1"/>
          </p:cNvSpPr>
          <p:nvPr/>
        </p:nvSpPr>
        <p:spPr bwMode="auto">
          <a:xfrm>
            <a:off x="4857752" y="2571764"/>
            <a:ext cx="228601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ctr" eaLnBrk="1" latinLnBrk="1" hangingPunct="1">
              <a:spcBef>
                <a:spcPct val="20000"/>
              </a:spcBef>
            </a:pPr>
            <a:r>
              <a:rPr kumimoji="0" lang="en-US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4</a:t>
            </a:r>
            <a:r>
              <a:rPr kumimoji="0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월</a:t>
            </a:r>
            <a:r>
              <a:rPr kumimoji="0" lang="en-US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11</a:t>
            </a:r>
            <a:r>
              <a:rPr kumimoji="0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일</a:t>
            </a:r>
            <a:r>
              <a:rPr kumimoji="0" lang="en-US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~5</a:t>
            </a:r>
            <a:r>
              <a:rPr kumimoji="0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월</a:t>
            </a:r>
            <a:r>
              <a:rPr kumimoji="0" lang="en-US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14</a:t>
            </a:r>
            <a:r>
              <a:rPr kumimoji="0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일</a:t>
            </a:r>
            <a:endParaRPr kumimoji="0" lang="ko-KR" altLang="en-US" sz="1400" b="1" dirty="0">
              <a:solidFill>
                <a:schemeClr val="accent4">
                  <a:lumMod val="75000"/>
                </a:schemeClr>
              </a:solidFill>
              <a:ea typeface="맑은 고딕" pitchFamily="50" charset="-127"/>
            </a:endParaRPr>
          </a:p>
        </p:txBody>
      </p:sp>
      <p:sp>
        <p:nvSpPr>
          <p:cNvPr id="23" name="직사각형 17"/>
          <p:cNvSpPr>
            <a:spLocks noChangeArrowheads="1"/>
          </p:cNvSpPr>
          <p:nvPr/>
        </p:nvSpPr>
        <p:spPr bwMode="auto">
          <a:xfrm>
            <a:off x="5072066" y="3286144"/>
            <a:ext cx="142876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ctr" eaLnBrk="1" latinLnBrk="1" hangingPunct="1">
              <a:spcBef>
                <a:spcPct val="20000"/>
              </a:spcBef>
            </a:pPr>
            <a:r>
              <a:rPr kumimoji="0" lang="en-US" altLang="en-US" sz="1400" b="1" dirty="0" smtClean="0">
                <a:solidFill>
                  <a:srgbClr val="C00000"/>
                </a:solidFill>
                <a:ea typeface="맑은 고딕" pitchFamily="50" charset="-127"/>
              </a:rPr>
              <a:t>5</a:t>
            </a:r>
            <a:r>
              <a:rPr kumimoji="0" altLang="en-US" sz="1400" b="1" dirty="0" smtClean="0">
                <a:solidFill>
                  <a:srgbClr val="C00000"/>
                </a:solidFill>
                <a:ea typeface="맑은 고딕" pitchFamily="50" charset="-127"/>
              </a:rPr>
              <a:t>월</a:t>
            </a:r>
            <a:r>
              <a:rPr kumimoji="0" lang="en-US" altLang="en-US" sz="1400" b="1" dirty="0" smtClean="0">
                <a:solidFill>
                  <a:srgbClr val="C00000"/>
                </a:solidFill>
                <a:ea typeface="맑은 고딕" pitchFamily="50" charset="-127"/>
              </a:rPr>
              <a:t>14</a:t>
            </a:r>
            <a:r>
              <a:rPr kumimoji="0" altLang="en-US" sz="1400" b="1" dirty="0" smtClean="0">
                <a:solidFill>
                  <a:srgbClr val="C00000"/>
                </a:solidFill>
                <a:ea typeface="맑은 고딕" pitchFamily="50" charset="-127"/>
              </a:rPr>
              <a:t>일 까지</a:t>
            </a:r>
            <a:endParaRPr kumimoji="0" lang="ko-KR" altLang="en-US" sz="1400" b="1" dirty="0">
              <a:solidFill>
                <a:srgbClr val="C00000"/>
              </a:solidFill>
              <a:ea typeface="맑은 고딕" pitchFamily="50" charset="-127"/>
            </a:endParaRPr>
          </a:p>
        </p:txBody>
      </p:sp>
      <p:sp>
        <p:nvSpPr>
          <p:cNvPr id="24" name="직사각형 17"/>
          <p:cNvSpPr>
            <a:spLocks noChangeArrowheads="1"/>
          </p:cNvSpPr>
          <p:nvPr/>
        </p:nvSpPr>
        <p:spPr bwMode="auto">
          <a:xfrm>
            <a:off x="4857752" y="4143400"/>
            <a:ext cx="171451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ctr" eaLnBrk="1" latinLnBrk="1" hangingPunct="1">
              <a:spcBef>
                <a:spcPct val="20000"/>
              </a:spcBef>
            </a:pPr>
            <a:r>
              <a:rPr kumimoji="0" lang="en-US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  5</a:t>
            </a:r>
            <a:r>
              <a:rPr kumimoji="0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월 </a:t>
            </a:r>
            <a:r>
              <a:rPr kumimoji="0" lang="en-US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30</a:t>
            </a:r>
            <a:r>
              <a:rPr kumimoji="0" lang="ko-KR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일</a:t>
            </a:r>
            <a:r>
              <a:rPr kumimoji="0" altLang="en-US" sz="1400" b="1" dirty="0" smtClean="0">
                <a:solidFill>
                  <a:schemeClr val="accent4">
                    <a:lumMod val="75000"/>
                  </a:schemeClr>
                </a:solidFill>
                <a:ea typeface="맑은 고딕" pitchFamily="50" charset="-127"/>
              </a:rPr>
              <a:t> 예정</a:t>
            </a:r>
            <a:endParaRPr kumimoji="0" lang="ko-KR" altLang="en-US" sz="1400" b="1" dirty="0">
              <a:solidFill>
                <a:schemeClr val="accent4">
                  <a:lumMod val="75000"/>
                </a:schemeClr>
              </a:solidFill>
              <a:ea typeface="맑은 고딕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7"/>
          <p:cNvSpPr>
            <a:spLocks noChangeArrowheads="1"/>
          </p:cNvSpPr>
          <p:nvPr/>
        </p:nvSpPr>
        <p:spPr bwMode="auto">
          <a:xfrm>
            <a:off x="357158" y="357172"/>
            <a:ext cx="564360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eaLnBrk="1" latinLnBrk="1" hangingPunct="1">
              <a:spcBef>
                <a:spcPct val="20000"/>
              </a:spcBef>
            </a:pPr>
            <a:r>
              <a:rPr kumimoji="0" lang="en-US" altLang="en-US" sz="1800" b="1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PBL</a:t>
            </a:r>
            <a:r>
              <a:rPr kumimoji="0" altLang="en-US" sz="1800" b="1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문제</a:t>
            </a:r>
            <a:r>
              <a:rPr kumimoji="0" lang="en-US" altLang="en-US" sz="1800" b="1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kumimoji="0" altLang="en-US" sz="1800" b="1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시나리오</a:t>
            </a:r>
            <a:r>
              <a:rPr kumimoji="0" lang="en-US" altLang="en-US" sz="1800" b="1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)-1</a:t>
            </a:r>
            <a:endParaRPr kumimoji="0" lang="ko-KR" altLang="en-US" sz="1800" b="1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427405" y="1074637"/>
            <a:ext cx="8143932" cy="376256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altLang="ko-KR" sz="1400" b="1" i="0" u="none" strike="noStrike" cap="none" normalizeH="0" baseline="0" dirty="0" smtClean="0">
              <a:ln>
                <a:noFill/>
              </a:ln>
              <a:solidFill>
                <a:srgbClr val="C00000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500" b="1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 </a:t>
            </a:r>
            <a:r>
              <a:rPr kumimoji="1" lang="ko-KR" b="1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당신은 </a:t>
            </a:r>
            <a:r>
              <a:rPr kumimoji="1" lang="en-US" altLang="ko-KR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A</a:t>
            </a:r>
            <a:r>
              <a:rPr kumimoji="1" altLang="en-US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기업의 인사채용담당자입니다</a:t>
            </a:r>
            <a:r>
              <a:rPr kumimoji="1" lang="en-US" altLang="en-US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.</a:t>
            </a:r>
            <a:endParaRPr kumimoji="1" lang="en-US" altLang="ko-KR" sz="1500" b="1" i="0" u="none" strike="noStrike" cap="none" normalizeH="0" baseline="0" dirty="0" smtClean="0">
              <a:ln>
                <a:noFill/>
              </a:ln>
              <a:solidFill>
                <a:srgbClr val="C00000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5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  </a:t>
            </a:r>
            <a:endParaRPr kumimoji="1" lang="en-US" altLang="ko-KR" sz="15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 당신은 급변하는 경영환경 속에서 </a:t>
            </a:r>
            <a:endParaRPr kumimoji="1" lang="en-US" altLang="en-US" sz="15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 </a:t>
            </a:r>
            <a:r>
              <a:rPr kumimoji="1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회사문화와 해당 직무수행에 적합한 우수인재 선발에 고심하던 중 </a:t>
            </a:r>
            <a:endParaRPr kumimoji="1" lang="en-US" altLang="en-US" sz="15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en-US" sz="1500" b="1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 </a:t>
            </a:r>
            <a:r>
              <a:rPr kumimoji="1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채용과정에서의 </a:t>
            </a:r>
            <a:r>
              <a:rPr kumimoji="1" lang="en-US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AI</a:t>
            </a:r>
            <a:r>
              <a:rPr kumimoji="1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활용에 대한 뉴스에 접하게 되었습니다</a:t>
            </a:r>
            <a:r>
              <a:rPr kumimoji="1" lang="en-US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. </a:t>
            </a: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 </a:t>
            </a:r>
            <a:r>
              <a:rPr kumimoji="1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한편으로는 직원채용 절차에 드는 막대한 예산과</a:t>
            </a:r>
            <a:r>
              <a:rPr kumimoji="1" lang="en-US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</a:t>
            </a:r>
            <a:r>
              <a:rPr kumimoji="1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시간투입이라는 애로사항</a:t>
            </a:r>
            <a:endParaRPr kumimoji="1" lang="en-US" altLang="en-US" sz="15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 </a:t>
            </a:r>
            <a:r>
              <a:rPr kumimoji="1" altLang="en-US" sz="1500" b="1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다른 한편으로는 </a:t>
            </a:r>
            <a:r>
              <a:rPr kumimoji="1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채용과정의 투명성과 객관성에 대한 사회적 요구의 증대 </a:t>
            </a:r>
            <a:endParaRPr kumimoji="1" lang="en-US" altLang="en-US" sz="15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 </a:t>
            </a:r>
            <a:r>
              <a:rPr kumimoji="1" altLang="en-US" sz="15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등에 부응하는 개선방안을 고심해오던 당신에게</a:t>
            </a:r>
            <a:r>
              <a:rPr kumimoji="1" altLang="en-US" sz="1500" b="1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</a:t>
            </a:r>
            <a:endParaRPr kumimoji="1" lang="en-US" altLang="en-US" sz="1500" b="1" i="0" u="none" strike="noStrike" cap="none" normalizeH="0" dirty="0" smtClean="0">
              <a:ln>
                <a:noFill/>
              </a:ln>
              <a:solidFill>
                <a:srgbClr val="000000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  </a:t>
            </a:r>
            <a:r>
              <a:rPr kumimoji="1" lang="en-US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AI</a:t>
            </a:r>
            <a:r>
              <a:rPr kumimoji="1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채용은 반가운 소식이 아닐 수 없습니다</a:t>
            </a:r>
            <a:r>
              <a:rPr kumimoji="1" lang="en-US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.</a:t>
            </a:r>
            <a:endParaRPr kumimoji="1" lang="en-US" altLang="en-US" sz="15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kumimoji="1" lang="en-US" altLang="en-US" sz="1400" dirty="0" smtClean="0">
              <a:solidFill>
                <a:srgbClr val="000000"/>
              </a:solidFill>
              <a:latin typeface="맑은 고딕" pitchFamily="50" charset="-127"/>
              <a:ea typeface="맑은 고딕" pitchFamily="50" charset="-127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altLang="ko-KR" sz="13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28596" y="785800"/>
            <a:ext cx="8001056" cy="424731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1500" dirty="0" smtClean="0">
              <a:latin typeface="맑은 고딕" pitchFamily="50" charset="-127"/>
              <a:ea typeface="맑은 고딕" pitchFamily="50" charset="-127"/>
            </a:endParaRP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  최근 뉴스에 따르면 취업포털 커리어가 </a:t>
            </a:r>
            <a:endParaRPr lang="en-US" altLang="en-US" sz="1500" b="1" dirty="0" smtClean="0">
              <a:latin typeface="맑은 고딕" pitchFamily="50" charset="-127"/>
              <a:ea typeface="맑은 고딕" pitchFamily="50" charset="-127"/>
            </a:endParaRP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  인사담당자 </a:t>
            </a:r>
            <a:r>
              <a:rPr lang="en-US" altLang="ko-KR" sz="1500" b="1" dirty="0" smtClean="0">
                <a:latin typeface="맑은 고딕" pitchFamily="50" charset="-127"/>
                <a:ea typeface="맑은 고딕" pitchFamily="50" charset="-127"/>
              </a:rPr>
              <a:t>375</a:t>
            </a: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명과 구직자 </a:t>
            </a:r>
            <a:r>
              <a:rPr lang="en-US" altLang="ko-KR" sz="1500" b="1" dirty="0" smtClean="0">
                <a:latin typeface="맑은 고딕" pitchFamily="50" charset="-127"/>
                <a:ea typeface="맑은 고딕" pitchFamily="50" charset="-127"/>
              </a:rPr>
              <a:t>437</a:t>
            </a: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명을 대상으로</a:t>
            </a:r>
            <a:endParaRPr lang="en-US" altLang="en-US" sz="1500" b="1" dirty="0" smtClean="0">
              <a:latin typeface="맑은 고딕" pitchFamily="50" charset="-127"/>
              <a:ea typeface="맑은 고딕" pitchFamily="50" charset="-127"/>
            </a:endParaRP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500" b="1" dirty="0" smtClean="0">
                <a:latin typeface="맑은 고딕" pitchFamily="50" charset="-127"/>
                <a:ea typeface="맑은 고딕" pitchFamily="50" charset="-127"/>
              </a:rPr>
              <a:t>'AI </a:t>
            </a: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채용</a:t>
            </a:r>
            <a:r>
              <a:rPr lang="en-US" altLang="ko-KR" sz="1500" b="1" dirty="0" smtClean="0">
                <a:latin typeface="맑은 고딕" pitchFamily="50" charset="-127"/>
                <a:ea typeface="맑은 고딕" pitchFamily="50" charset="-127"/>
              </a:rPr>
              <a:t>'</a:t>
            </a: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과 관련해 설문조사를 한 결과 </a:t>
            </a:r>
            <a:endParaRPr lang="en-US" altLang="en-US" sz="1500" b="1" dirty="0" smtClean="0">
              <a:latin typeface="맑은 고딕" pitchFamily="50" charset="-127"/>
              <a:ea typeface="맑은 고딕" pitchFamily="50" charset="-127"/>
            </a:endParaRP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  인사담당자 </a:t>
            </a:r>
            <a:r>
              <a:rPr lang="en-US" altLang="ko-KR" sz="1500" b="1" dirty="0" smtClean="0">
                <a:latin typeface="맑은 고딕" pitchFamily="50" charset="-127"/>
                <a:ea typeface="맑은 고딕" pitchFamily="50" charset="-127"/>
              </a:rPr>
              <a:t>52%</a:t>
            </a: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가 </a:t>
            </a:r>
            <a:r>
              <a:rPr lang="en-US" altLang="ko-KR" sz="1500" b="1" dirty="0" smtClean="0">
                <a:latin typeface="맑은 고딕" pitchFamily="50" charset="-127"/>
                <a:ea typeface="맑은 고딕" pitchFamily="50" charset="-127"/>
              </a:rPr>
              <a:t>'AI </a:t>
            </a: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채용에 긍정적</a:t>
            </a:r>
            <a:r>
              <a:rPr lang="en-US" altLang="ko-KR" sz="1500" b="1" dirty="0" smtClean="0">
                <a:latin typeface="맑은 고딕" pitchFamily="50" charset="-127"/>
                <a:ea typeface="맑은 고딕" pitchFamily="50" charset="-127"/>
              </a:rPr>
              <a:t>'</a:t>
            </a: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이라고 답했으며</a:t>
            </a:r>
            <a:r>
              <a:rPr lang="en-US" altLang="ko-KR" sz="1500" b="1" dirty="0" smtClean="0">
                <a:latin typeface="맑은 고딕" pitchFamily="50" charset="-127"/>
                <a:ea typeface="맑은 고딕" pitchFamily="50" charset="-127"/>
              </a:rPr>
              <a:t>, </a:t>
            </a: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  구직자 </a:t>
            </a:r>
            <a:r>
              <a:rPr lang="en-US" altLang="ko-KR" sz="1500" b="1" dirty="0" smtClean="0">
                <a:latin typeface="맑은 고딕" pitchFamily="50" charset="-127"/>
                <a:ea typeface="맑은 고딕" pitchFamily="50" charset="-127"/>
              </a:rPr>
              <a:t>57.9%</a:t>
            </a: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도 긍정적이라고 답변했습니다</a:t>
            </a:r>
            <a:r>
              <a:rPr lang="en-US" altLang="ko-KR" sz="1500" b="1" dirty="0" smtClean="0">
                <a:latin typeface="맑은 고딕" pitchFamily="50" charset="-127"/>
                <a:ea typeface="맑은 고딕" pitchFamily="50" charset="-127"/>
              </a:rPr>
              <a:t>. </a:t>
            </a: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1500" b="1" dirty="0" smtClean="0">
              <a:latin typeface="맑은 고딕" pitchFamily="50" charset="-127"/>
              <a:ea typeface="맑은 고딕" pitchFamily="50" charset="-127"/>
            </a:endParaRP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  긍정적인 응답을 한 인사담당자들은 그 이유로</a:t>
            </a:r>
            <a:endParaRPr lang="en-US" altLang="en-US" sz="1500" b="1" dirty="0" smtClean="0">
              <a:latin typeface="맑은 고딕" pitchFamily="50" charset="-127"/>
              <a:ea typeface="맑은 고딕" pitchFamily="50" charset="-127"/>
            </a:endParaRP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500" b="1" dirty="0" smtClean="0">
                <a:latin typeface="맑은 고딕" pitchFamily="50" charset="-127"/>
                <a:ea typeface="맑은 고딕" pitchFamily="50" charset="-127"/>
              </a:rPr>
              <a:t>'</a:t>
            </a: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객관적</a:t>
            </a:r>
            <a:r>
              <a:rPr lang="en-US" altLang="ko-KR" sz="1500" b="1" dirty="0" smtClean="0">
                <a:latin typeface="맑은 고딕" pitchFamily="50" charset="-127"/>
                <a:ea typeface="맑은 고딕" pitchFamily="50" charset="-127"/>
              </a:rPr>
              <a:t>-</a:t>
            </a: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효율적인 채용</a:t>
            </a:r>
            <a:r>
              <a:rPr lang="en-US" altLang="ko-KR" sz="1500" b="1" dirty="0" smtClean="0">
                <a:latin typeface="맑은 고딕" pitchFamily="50" charset="-127"/>
                <a:ea typeface="맑은 고딕" pitchFamily="50" charset="-127"/>
              </a:rPr>
              <a:t>(61.5%)'</a:t>
            </a: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을</a:t>
            </a:r>
            <a:r>
              <a:rPr lang="en-US" altLang="ko-KR" sz="1500" b="1" dirty="0" smtClean="0">
                <a:latin typeface="맑은 고딕" pitchFamily="50" charset="-127"/>
                <a:ea typeface="맑은 고딕" pitchFamily="50" charset="-127"/>
              </a:rPr>
              <a:t>, </a:t>
            </a: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  구직자들은 </a:t>
            </a:r>
            <a:r>
              <a:rPr lang="en-US" altLang="ko-KR" sz="1500" b="1" dirty="0" smtClean="0">
                <a:latin typeface="맑은 고딕" pitchFamily="50" charset="-127"/>
                <a:ea typeface="맑은 고딕" pitchFamily="50" charset="-127"/>
              </a:rPr>
              <a:t>'</a:t>
            </a: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편견 없는 공정한 채용</a:t>
            </a:r>
            <a:r>
              <a:rPr lang="en-US" altLang="ko-KR" sz="1500" b="1" dirty="0" smtClean="0">
                <a:latin typeface="맑은 고딕" pitchFamily="50" charset="-127"/>
                <a:ea typeface="맑은 고딕" pitchFamily="50" charset="-127"/>
              </a:rPr>
              <a:t>(86.9%)'</a:t>
            </a: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을 꼽는 등 </a:t>
            </a: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   </a:t>
            </a:r>
            <a:r>
              <a:rPr lang="en-US" altLang="ko-KR" sz="1500" b="1" dirty="0" smtClean="0">
                <a:latin typeface="맑은 고딕" pitchFamily="50" charset="-127"/>
                <a:ea typeface="맑은 고딕" pitchFamily="50" charset="-127"/>
              </a:rPr>
              <a:t>AI</a:t>
            </a:r>
            <a:r>
              <a:rPr altLang="en-US" sz="1500" b="1" dirty="0" smtClean="0">
                <a:latin typeface="맑은 고딕" pitchFamily="50" charset="-127"/>
                <a:ea typeface="맑은 고딕" pitchFamily="50" charset="-127"/>
              </a:rPr>
              <a:t>채용에 대한 우호적 반응도 소개 되었습니다</a:t>
            </a:r>
            <a:r>
              <a:rPr lang="en-US" altLang="ko-KR" sz="1500" b="1" dirty="0" smtClean="0"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ko-KR" altLang="en-US" sz="1500" dirty="0"/>
          </a:p>
        </p:txBody>
      </p:sp>
      <p:sp>
        <p:nvSpPr>
          <p:cNvPr id="4" name="직사각형 17"/>
          <p:cNvSpPr>
            <a:spLocks noChangeArrowheads="1"/>
          </p:cNvSpPr>
          <p:nvPr/>
        </p:nvSpPr>
        <p:spPr bwMode="auto">
          <a:xfrm>
            <a:off x="357158" y="357172"/>
            <a:ext cx="564360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eaLnBrk="1" latinLnBrk="1" hangingPunct="1">
              <a:spcBef>
                <a:spcPct val="20000"/>
              </a:spcBef>
            </a:pPr>
            <a:r>
              <a:rPr kumimoji="0" lang="en-US" altLang="en-US" sz="1800" b="1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PBL</a:t>
            </a:r>
            <a:r>
              <a:rPr kumimoji="0" altLang="en-US" sz="1800" b="1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문제</a:t>
            </a:r>
            <a:r>
              <a:rPr kumimoji="0" lang="en-US" altLang="en-US" sz="1800" b="1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kumimoji="0" altLang="en-US" sz="1800" b="1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시나리오</a:t>
            </a:r>
            <a:r>
              <a:rPr kumimoji="0" lang="en-US" altLang="en-US" sz="1800" b="1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)-2</a:t>
            </a:r>
            <a:endParaRPr kumimoji="0" lang="ko-KR" altLang="en-US" sz="1800" b="1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28596" y="785800"/>
            <a:ext cx="8143932" cy="3554819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여기에 최근 한국 </a:t>
            </a:r>
            <a:r>
              <a:rPr kumimoji="1" lang="en-US" altLang="ko-KR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IBM</a:t>
            </a: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채용에서의 왓슨을 활용한 챗봇의 활약</a:t>
            </a:r>
            <a:r>
              <a:rPr kumimoji="1" lang="en-US" altLang="ko-KR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, </a:t>
            </a: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일본 소프트뱅크의 인간형 로봇인 ‘페퍼</a:t>
            </a:r>
            <a:r>
              <a:rPr kumimoji="1" lang="en-US" altLang="ko-KR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'</a:t>
            </a: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의 면접관 활약</a:t>
            </a:r>
            <a:r>
              <a:rPr kumimoji="1" lang="en-US" altLang="ko-KR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, </a:t>
            </a: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마이다스아이티의 </a:t>
            </a:r>
            <a:r>
              <a:rPr altLang="en-US" sz="1500" b="1" smtClean="0">
                <a:latin typeface="맑은 고딕" pitchFamily="50" charset="-127"/>
                <a:ea typeface="맑은 고딕" pitchFamily="50" charset="-127"/>
              </a:rPr>
              <a:t>뇌 메커니즘을 적용한</a:t>
            </a:r>
            <a:r>
              <a:rPr lang="en-US" altLang="en-US" sz="1500" b="1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500" b="1" dirty="0" smtClean="0">
                <a:latin typeface="맑은 고딕" pitchFamily="50" charset="-127"/>
                <a:ea typeface="맑은 고딕" pitchFamily="50" charset="-127"/>
              </a:rPr>
              <a:t>AI </a:t>
            </a:r>
            <a:r>
              <a:rPr altLang="en-US" sz="1500" b="1" smtClean="0">
                <a:latin typeface="맑은 고딕" pitchFamily="50" charset="-127"/>
                <a:ea typeface="맑은 고딕" pitchFamily="50" charset="-127"/>
              </a:rPr>
              <a:t>면접솔루션 </a:t>
            </a: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출시 등 </a:t>
            </a:r>
            <a:endParaRPr kumimoji="1" lang="en-US" altLang="en-US" sz="1500" b="1" dirty="0" smtClean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AI</a:t>
            </a: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채용관련 소식 등이 이어지면서</a:t>
            </a:r>
            <a:r>
              <a:rPr kumimoji="1" lang="en-US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, </a:t>
            </a: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사내 임직원들의</a:t>
            </a:r>
            <a:r>
              <a:rPr kumimoji="1" lang="en-US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</a:t>
            </a: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관심도 크게 높아졌습니다</a:t>
            </a:r>
            <a:r>
              <a:rPr kumimoji="1" lang="en-US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. </a:t>
            </a: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</a:t>
            </a:r>
            <a:endParaRPr kumimoji="1" lang="en-US" altLang="en-US" sz="1500" b="1" dirty="0" smtClean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몰론 당신은 </a:t>
            </a:r>
            <a:r>
              <a:rPr kumimoji="1" lang="en-US" altLang="ko-KR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AI</a:t>
            </a: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채용의 부작용에 대한 우려나 회의적인 의견이 적지않음도 알고있습니다</a:t>
            </a:r>
            <a:r>
              <a:rPr kumimoji="1" lang="en-US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.</a:t>
            </a:r>
            <a:endParaRPr kumimoji="1" lang="en-US" altLang="ko-KR" sz="1500" b="1" dirty="0" smtClean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kumimoji="1" lang="en-US" altLang="ko-KR" sz="1500" b="1" dirty="0" smtClean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이에 당신은 </a:t>
            </a:r>
            <a:r>
              <a:rPr kumimoji="1" lang="en-US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AI</a:t>
            </a: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채용솔루션 도입검토를 포함한 채용전형 개선방안을 마련하여 </a:t>
            </a:r>
            <a:endParaRPr kumimoji="1" lang="en-US" altLang="en-US" sz="1500" b="1" dirty="0" smtClean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월례 임원회의에서 발표할 예정입니다</a:t>
            </a:r>
            <a:r>
              <a:rPr kumimoji="1" lang="en-US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.  </a:t>
            </a: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발표분량은 </a:t>
            </a:r>
            <a:r>
              <a:rPr kumimoji="1" lang="ko-KR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파워포인트</a:t>
            </a:r>
            <a:r>
              <a:rPr kumimoji="1" lang="en-US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</a:t>
            </a: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최소 </a:t>
            </a:r>
            <a:r>
              <a:rPr kumimoji="1" lang="en-US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10P </a:t>
            </a:r>
            <a:r>
              <a:rPr kumimoji="1" lang="ko-KR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이상</a:t>
            </a:r>
            <a:r>
              <a:rPr kumimoji="1" lang="en-US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</a:t>
            </a: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최대 </a:t>
            </a:r>
            <a:r>
              <a:rPr kumimoji="1" lang="en-US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20P</a:t>
            </a: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이내 이며 발표시간은 </a:t>
            </a:r>
            <a:r>
              <a:rPr kumimoji="1" lang="en-US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20</a:t>
            </a: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분 이내입니다</a:t>
            </a:r>
            <a:r>
              <a:rPr kumimoji="1" lang="en-US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.</a:t>
            </a: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작성마감일은 </a:t>
            </a:r>
            <a:r>
              <a:rPr kumimoji="1" lang="en-US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5</a:t>
            </a: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월</a:t>
            </a:r>
            <a:r>
              <a:rPr kumimoji="1" lang="en-US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14</a:t>
            </a:r>
            <a:r>
              <a:rPr kumimoji="1" altLang="en-US" sz="1500" b="1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일 자정까지입니다</a:t>
            </a:r>
            <a:r>
              <a:rPr kumimoji="1" lang="en-US" altLang="en-US" sz="1500" b="1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. </a:t>
            </a:r>
            <a:endParaRPr kumimoji="1" altLang="en-US" sz="1500" b="1" dirty="0" smtClean="0">
              <a:latin typeface="맑은 고딕" pitchFamily="50" charset="-127"/>
              <a:ea typeface="맑은 고딕" pitchFamily="50" charset="-127"/>
              <a:cs typeface="굴림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428728" y="4572014"/>
            <a:ext cx="6090129" cy="33855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>
            <a:spAutoFit/>
          </a:bodyPr>
          <a:lstStyle/>
          <a:p>
            <a:r>
              <a:rPr kumimoji="1" lang="en-US" altLang="ko-KR" sz="16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  ‘</a:t>
            </a:r>
            <a:r>
              <a:rPr kumimoji="1" altLang="en-US" sz="1600" b="1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기업</a:t>
            </a:r>
            <a:r>
              <a:rPr kumimoji="1" lang="en-US" altLang="en-US" sz="1600" b="1" dirty="0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A'</a:t>
            </a:r>
            <a:r>
              <a:rPr kumimoji="1" altLang="en-US" sz="1600" b="1" smtClean="0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  <a:cs typeface="굴림" pitchFamily="50" charset="-127"/>
              </a:rPr>
              <a:t>는 반드시 국내외에서 활동중인 실제하는 기업 중 선택 </a:t>
            </a:r>
            <a:endParaRPr lang="ko-KR" altLang="en-US" sz="1600" dirty="0"/>
          </a:p>
        </p:txBody>
      </p:sp>
      <p:sp>
        <p:nvSpPr>
          <p:cNvPr id="4" name="직사각형 17"/>
          <p:cNvSpPr>
            <a:spLocks noChangeArrowheads="1"/>
          </p:cNvSpPr>
          <p:nvPr/>
        </p:nvSpPr>
        <p:spPr bwMode="auto">
          <a:xfrm>
            <a:off x="357158" y="357172"/>
            <a:ext cx="564360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defTabSz="1033463" eaLnBrk="0" fontAlgn="base" hangingPunct="0">
              <a:spcBef>
                <a:spcPct val="0"/>
              </a:spcBef>
              <a:spcAft>
                <a:spcPct val="0"/>
              </a:spcAft>
              <a:defRPr kumimoji="1" sz="2100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eaLnBrk="1" latinLnBrk="1" hangingPunct="1">
              <a:spcBef>
                <a:spcPct val="20000"/>
              </a:spcBef>
            </a:pPr>
            <a:r>
              <a:rPr kumimoji="0" lang="en-US" altLang="en-US" sz="1800" b="1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PBL</a:t>
            </a:r>
            <a:r>
              <a:rPr kumimoji="0" altLang="en-US" sz="1800" b="1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문제</a:t>
            </a:r>
            <a:r>
              <a:rPr kumimoji="0" lang="en-US" altLang="en-US" sz="1800" b="1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kumimoji="0" altLang="en-US" sz="1800" b="1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시나리오</a:t>
            </a:r>
            <a:r>
              <a:rPr kumimoji="0" lang="en-US" altLang="en-US" sz="1800" b="1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)-3</a:t>
            </a:r>
            <a:endParaRPr kumimoji="0" lang="ko-KR" altLang="en-US" sz="1800" b="1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48" y="285734"/>
            <a:ext cx="4093328" cy="47149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9255" y="571486"/>
            <a:ext cx="3429025" cy="19288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텍스트 개체 틀 6"/>
          <p:cNvSpPr txBox="1">
            <a:spLocks/>
          </p:cNvSpPr>
          <p:nvPr/>
        </p:nvSpPr>
        <p:spPr>
          <a:xfrm>
            <a:off x="500034" y="452437"/>
            <a:ext cx="4857784" cy="4691063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 marL="319976" marR="0" lvl="0" indent="-319976" algn="l" defTabSz="914400" rtl="0" eaLnBrk="1" fontAlgn="auto" latinLnBrk="1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ko-KR" altLang="en-US" sz="72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마이다스아이티</a:t>
            </a:r>
            <a:r>
              <a:rPr kumimoji="1" lang="ko-KR" altLang="en-US" sz="7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ko-KR" sz="72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inAIR</a:t>
            </a:r>
            <a:r>
              <a:rPr kumimoji="1" lang="en-US" altLang="ko-KR" sz="7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 (</a:t>
            </a:r>
            <a:r>
              <a:rPr kumimoji="1" altLang="en-US" sz="7200" b="1" i="0" u="none" strike="noStrike" kern="1200" cap="none" spc="0" normalizeH="0" baseline="0" noProof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한국</a:t>
            </a:r>
            <a:r>
              <a:rPr kumimoji="1" lang="en-US" altLang="en-US" sz="7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)</a:t>
            </a:r>
            <a:endParaRPr kumimoji="1" lang="en-US" altLang="ko-KR" sz="7200" b="1" i="0" u="none" strike="noStrike" kern="120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l" defTabSz="914400" rtl="0" eaLnBrk="1" fontAlgn="auto" latinLnBrk="1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endParaRPr kumimoji="1" lang="en-US" sz="4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l" defTabSz="914400" rtl="0" eaLnBrk="1" fontAlgn="auto" latinLnBrk="1" hangingPunct="1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ko-KR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실제 각 </a:t>
            </a:r>
            <a:r>
              <a:rPr kumimoji="1" lang="ko-KR" altLang="en-US" sz="48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직군의</a:t>
            </a:r>
            <a:r>
              <a:rPr kumimoji="1" lang="ko-KR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 고성과자들이 그 게임을 수행했고</a:t>
            </a:r>
            <a:endParaRPr kumimoji="1" lang="en-US" altLang="ko-KR" sz="4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l" defTabSz="914400" rtl="0" eaLnBrk="1" fontAlgn="auto" latinLnBrk="1" hangingPunct="1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ko-KR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성과를 낸 사람들의 공통적인 특징이 무엇인지 학습하였고 </a:t>
            </a:r>
            <a:endParaRPr kumimoji="1" lang="en-US" altLang="ko-KR" sz="4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l" defTabSz="914400" rtl="0" eaLnBrk="1" fontAlgn="auto" latinLnBrk="1" hangingPunct="1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ko-KR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그 결과를 기반으로 지원자들의 게임 수행 결과를 제공</a:t>
            </a:r>
            <a:endParaRPr kumimoji="1" lang="en-US" altLang="ko-KR" sz="4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l" defTabSz="914400" rtl="0" eaLnBrk="1" fontAlgn="auto" latinLnBrk="1" hangingPunct="1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ko-KR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ko-KR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: 82% </a:t>
            </a:r>
            <a:r>
              <a:rPr kumimoji="1" lang="ko-KR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정확도 예측</a:t>
            </a:r>
            <a:endParaRPr kumimoji="1" lang="en-US" altLang="ko-KR" sz="4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l" defTabSz="914400" rtl="0" eaLnBrk="1" fontAlgn="auto" latinLnBrk="1" hangingPunct="1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ko-KR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면접 후 결과 분석 한 시간 소요</a:t>
            </a:r>
            <a:endParaRPr kumimoji="1" lang="en-US" altLang="ko-KR" sz="4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l" defTabSz="914400" rtl="0" eaLnBrk="1" fontAlgn="auto" latinLnBrk="1" hangingPunct="1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endParaRPr kumimoji="1" lang="en-US" altLang="ko-KR" sz="4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l" defTabSz="914400" rtl="0" eaLnBrk="1" fontAlgn="auto" latinLnBrk="1" hangingPunct="1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en-US" altLang="ko-KR" sz="4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V4 :</a:t>
            </a:r>
            <a:r>
              <a:rPr kumimoji="1" lang="ko-KR" altLang="en-US" sz="4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ko-KR" sz="4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Visual, Vocal, Verbal, Vital</a:t>
            </a:r>
          </a:p>
          <a:p>
            <a:pPr marL="319976" marR="0" lvl="0" indent="-319976" algn="l" defTabSz="914400" rtl="0" eaLnBrk="1" fontAlgn="auto" latinLnBrk="1" hangingPunct="1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endParaRPr kumimoji="1" lang="en-US" altLang="ko-KR" sz="48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l" defTabSz="914400" rtl="0" eaLnBrk="1" fontAlgn="auto" latinLnBrk="1" hangingPunct="1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en-US" altLang="ko-KR" sz="4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Visual</a:t>
            </a:r>
            <a:r>
              <a:rPr kumimoji="1" lang="ko-KR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ko-KR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: </a:t>
            </a:r>
            <a:r>
              <a:rPr kumimoji="1" lang="ko-KR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얼굴 표정 등을 분석</a:t>
            </a:r>
            <a:endParaRPr kumimoji="1" lang="en-US" altLang="ko-KR" sz="4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l" defTabSz="914400" rtl="0" eaLnBrk="1" fontAlgn="auto" latinLnBrk="1" hangingPunct="1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en-US" altLang="ko-KR" sz="4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Vocal</a:t>
            </a:r>
            <a:r>
              <a:rPr kumimoji="1" lang="ko-KR" altLang="en-US" sz="4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  </a:t>
            </a:r>
            <a:r>
              <a:rPr kumimoji="1" lang="en-US" altLang="ko-KR" sz="4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:</a:t>
            </a:r>
            <a:r>
              <a:rPr kumimoji="1" lang="en-US" altLang="ko-KR" sz="48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ko-KR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음성 특색과 목소리 톤 변화</a:t>
            </a:r>
            <a:r>
              <a:rPr kumimoji="1" lang="en-US" altLang="ko-KR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, </a:t>
            </a:r>
            <a:r>
              <a:rPr kumimoji="1" lang="ko-KR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말하는 속도와 시간 등을 파악</a:t>
            </a:r>
            <a:endParaRPr kumimoji="1" lang="en-US" altLang="ko-KR" sz="4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l" defTabSz="914400" rtl="0" eaLnBrk="1" fontAlgn="auto" latinLnBrk="1" hangingPunct="1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en-US" altLang="ko-KR" sz="4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Verbal</a:t>
            </a:r>
            <a:r>
              <a:rPr kumimoji="1" lang="ko-KR" altLang="en-US" sz="4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  </a:t>
            </a:r>
            <a:r>
              <a:rPr kumimoji="1" lang="en-US" altLang="ko-KR" sz="4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: </a:t>
            </a:r>
            <a:r>
              <a:rPr kumimoji="1" lang="ko-KR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사용자의 주요 사용 단어</a:t>
            </a:r>
            <a:r>
              <a:rPr kumimoji="1" lang="en-US" altLang="ko-KR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, </a:t>
            </a:r>
            <a:r>
              <a:rPr kumimoji="1" lang="ko-KR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주관 및 객관</a:t>
            </a:r>
            <a:r>
              <a:rPr kumimoji="1" lang="en-US" altLang="ko-KR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, </a:t>
            </a:r>
          </a:p>
          <a:p>
            <a:pPr marL="319976" marR="0" lvl="0" indent="-319976" algn="l" defTabSz="914400" rtl="0" eaLnBrk="1" fontAlgn="auto" latinLnBrk="1" hangingPunct="1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en-US" altLang="ko-KR" sz="4800" dirty="0" smtClean="0">
                <a:latin typeface="맑은 고딕" pitchFamily="50" charset="-127"/>
                <a:ea typeface="맑은 고딕" pitchFamily="50" charset="-127"/>
              </a:rPr>
              <a:t>            </a:t>
            </a:r>
            <a:r>
              <a:rPr kumimoji="1" lang="ko-KR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긍정 및 부정 단어 사용 빈도</a:t>
            </a:r>
            <a:endParaRPr kumimoji="1" lang="en-US" altLang="ko-KR" sz="4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l" defTabSz="914400" rtl="0" eaLnBrk="1" fontAlgn="auto" latinLnBrk="1" hangingPunct="1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en-US" altLang="ko-KR" sz="4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Vital</a:t>
            </a:r>
            <a:r>
              <a:rPr kumimoji="1" lang="ko-KR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ko-KR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: </a:t>
            </a:r>
            <a:r>
              <a:rPr kumimoji="1" lang="ko-KR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맥박과 얼굴색 변화를 모니터링 </a:t>
            </a:r>
            <a:r>
              <a:rPr kumimoji="1" altLang="en-US" sz="4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하여</a:t>
            </a:r>
            <a:r>
              <a:rPr kumimoji="1" lang="ko-KR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 사용자의 성향을 분석</a:t>
            </a:r>
            <a:endParaRPr kumimoji="1" lang="en-US" altLang="ko-KR" sz="4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l" defTabSz="914400" rtl="0" eaLnBrk="1" fontAlgn="auto" latinLnBrk="1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endParaRPr kumimoji="1" lang="en-US" sz="4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l" defTabSz="914400" rtl="0" eaLnBrk="1" fontAlgn="auto" latinLnBrk="1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en-US" sz="2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/>
            </a:r>
            <a:br>
              <a:rPr kumimoji="1" lang="en-US" sz="2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endParaRPr kumimoji="1" lang="en-US" sz="29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9256" y="2571750"/>
            <a:ext cx="2262508" cy="16430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2132" y="2571750"/>
            <a:ext cx="2928958" cy="19846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제목 3"/>
          <p:cNvSpPr txBox="1">
            <a:spLocks/>
          </p:cNvSpPr>
          <p:nvPr/>
        </p:nvSpPr>
        <p:spPr>
          <a:xfrm>
            <a:off x="285720" y="285734"/>
            <a:ext cx="3008313" cy="369874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j-cs"/>
              </a:rPr>
              <a:t>소프트 뱅크</a:t>
            </a:r>
            <a:r>
              <a:rPr kumimoji="1" lang="en-US" altLang="ko-KR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j-cs"/>
              </a:rPr>
              <a:t>(</a:t>
            </a:r>
            <a:r>
              <a:rPr kumimoji="1" lang="ko-KR" altLang="en-US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j-cs"/>
              </a:rPr>
              <a:t>일본</a:t>
            </a:r>
            <a:r>
              <a:rPr kumimoji="1" lang="en-US" altLang="ko-KR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j-cs"/>
              </a:rPr>
              <a:t>)</a:t>
            </a:r>
            <a:endParaRPr kumimoji="1" lang="en-US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j-cs"/>
            </a:endParaRPr>
          </a:p>
        </p:txBody>
      </p:sp>
      <p:sp>
        <p:nvSpPr>
          <p:cNvPr id="4" name="텍스트 개체 틀 4"/>
          <p:cNvSpPr txBox="1">
            <a:spLocks/>
          </p:cNvSpPr>
          <p:nvPr/>
        </p:nvSpPr>
        <p:spPr>
          <a:xfrm>
            <a:off x="357158" y="785800"/>
            <a:ext cx="5286412" cy="4691063"/>
          </a:xfrm>
          <a:prstGeom prst="rect">
            <a:avLst/>
          </a:prstGeom>
        </p:spPr>
        <p:txBody>
          <a:bodyPr>
            <a:noAutofit/>
          </a:bodyPr>
          <a:lstStyle/>
          <a:p>
            <a:pPr marL="319976" marR="0" lvl="0" indent="-319976" algn="just" defTabSz="914400" rtl="0" eaLnBrk="1" fontAlgn="ctr" latinLnBrk="1" hangingPunct="1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지원자가 제출한 ‘</a:t>
            </a:r>
            <a:r>
              <a:rPr kumimoji="1" lang="ko-KR" altLang="en-US" sz="120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엔트리시트</a:t>
            </a:r>
            <a:r>
              <a:rPr kumimoji="1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(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이력서</a:t>
            </a:r>
            <a:r>
              <a:rPr kumimoji="1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&amp;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자기소개서</a:t>
            </a:r>
            <a:r>
              <a:rPr kumimoji="1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)’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를 </a:t>
            </a:r>
            <a:endParaRPr kumimoji="1" lang="en-US" altLang="ko-KR" sz="120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just" defTabSz="914400" rtl="0" eaLnBrk="1" fontAlgn="ctr" latinLnBrk="1" hangingPunct="1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IBM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이 개발한 </a:t>
            </a:r>
            <a:r>
              <a:rPr kumimoji="1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AI </a:t>
            </a:r>
            <a:r>
              <a:rPr kumimoji="1" lang="ko-KR" altLang="en-US" sz="120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왓슨이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 심사</a:t>
            </a:r>
          </a:p>
          <a:p>
            <a:pPr marL="319976" marR="0" lvl="0" indent="-319976" algn="just" defTabSz="914400" rtl="0" eaLnBrk="1" fontAlgn="auto" latinLnBrk="1" hangingPunct="1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ko-KR" altLang="en-US" sz="120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왓슨은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 이력서에 적힌 지원자의 자기소개</a:t>
            </a:r>
            <a:r>
              <a:rPr kumimoji="1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, 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지원동기</a:t>
            </a:r>
            <a:r>
              <a:rPr kumimoji="1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, 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학생시절 활동 등을</a:t>
            </a:r>
            <a:endParaRPr kumimoji="1" lang="en-US" altLang="ko-KR" sz="120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just" defTabSz="914400" rtl="0" eaLnBrk="1" fontAlgn="auto" latinLnBrk="1" hangingPunct="1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종합적으로 평가한 뒤 합격 여부를 가려 직접 지원자에게 통보</a:t>
            </a:r>
            <a:endParaRPr kumimoji="1" lang="en-US" altLang="ko-KR" sz="120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just" defTabSz="914400" rtl="0" eaLnBrk="1" fontAlgn="auto" latinLnBrk="1" hangingPunct="1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endParaRPr kumimoji="1" lang="en-US" altLang="ko-KR" sz="120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just" defTabSz="914400" rtl="0" eaLnBrk="1" fontAlgn="auto" latinLnBrk="1" hangingPunct="1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사람은 인공지능이 골라준 후보자를 대상으로 대면 면접</a:t>
            </a:r>
            <a:endParaRPr kumimoji="1" lang="en-US" altLang="ko-KR" sz="120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just" defTabSz="914400" rtl="0" eaLnBrk="1" fontAlgn="auto" latinLnBrk="1" hangingPunct="1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ko-KR" altLang="en-US" sz="120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왓슨을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 도입한 뒤 서류 심사에 드는 노력이 </a:t>
            </a:r>
            <a:r>
              <a:rPr kumimoji="1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75%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까지 줄임</a:t>
            </a:r>
            <a:endParaRPr kumimoji="1" lang="en-US" altLang="ko-KR" sz="120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just" defTabSz="914400" rtl="0" eaLnBrk="1" fontAlgn="auto" latinLnBrk="1" hangingPunct="1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신입사원 채용 서류 심사 시간을 </a:t>
            </a:r>
            <a:r>
              <a:rPr kumimoji="1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680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시간에서 </a:t>
            </a:r>
            <a:r>
              <a:rPr kumimoji="1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170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시간으로 단축</a:t>
            </a:r>
            <a:endParaRPr kumimoji="1" lang="en-US" altLang="ko-KR" sz="120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just" defTabSz="914400" rtl="0" eaLnBrk="1" fontAlgn="auto" latinLnBrk="1" hangingPunct="1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endParaRPr kumimoji="1" lang="en-US" altLang="ko-KR" sz="120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just" defTabSz="914400" rtl="0" eaLnBrk="1" fontAlgn="auto" latinLnBrk="1" hangingPunct="1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인간형 로봇 ‘</a:t>
            </a:r>
            <a:r>
              <a:rPr kumimoji="1" lang="ko-KR" altLang="en-US" sz="120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페퍼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’</a:t>
            </a:r>
            <a:r>
              <a:rPr kumimoji="1" lang="ko-KR" altLang="en-US" sz="120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를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 실제 구직자를 면접하는 </a:t>
            </a:r>
            <a:r>
              <a:rPr kumimoji="1" lang="ko-KR" altLang="en-US" sz="120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면접관으로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 투입</a:t>
            </a:r>
            <a:endParaRPr kumimoji="1" lang="en-US" altLang="ko-KR" sz="120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just" defTabSz="914400" rtl="0" eaLnBrk="1" fontAlgn="auto" latinLnBrk="1" hangingPunct="1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: 11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개 항목에 대한 질문을 통해 구직자의 자질을 평가</a:t>
            </a:r>
            <a:endParaRPr kumimoji="1" lang="en-US" altLang="ko-KR" sz="120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just" defTabSz="914400" rtl="0" eaLnBrk="1" fontAlgn="auto" latinLnBrk="1" hangingPunct="1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endParaRPr kumimoji="1" lang="en-US" altLang="ko-KR" sz="1200" dirty="0" smtClean="0"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just" defTabSz="914400" rtl="0" eaLnBrk="1" fontAlgn="auto" latinLnBrk="1" hangingPunct="1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“</a:t>
            </a:r>
            <a:r>
              <a:rPr kumimoji="1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5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명의 자기소개서를 읽고 합격</a:t>
            </a:r>
            <a:r>
              <a:rPr kumimoji="1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, 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불합격을 판정하는 데 </a:t>
            </a:r>
            <a:endParaRPr kumimoji="1" lang="en-US" altLang="ko-KR" sz="120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  <a:p>
            <a:pPr marL="319976" marR="0" lvl="0" indent="-319976" algn="just" defTabSz="914400" rtl="0" eaLnBrk="1" fontAlgn="auto" latinLnBrk="1" hangingPunct="1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1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 AI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는 </a:t>
            </a:r>
            <a:r>
              <a:rPr kumimoji="1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15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초</a:t>
            </a:r>
            <a:r>
              <a:rPr kumimoji="1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, 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사람은 약 </a:t>
            </a:r>
            <a:r>
              <a:rPr kumimoji="1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15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분</a:t>
            </a:r>
            <a:r>
              <a:rPr kumimoji="1" altLang="en-US" sz="120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으로 </a:t>
            </a:r>
            <a:r>
              <a:rPr kumimoji="1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AI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가 약 </a:t>
            </a:r>
            <a:r>
              <a:rPr kumimoji="1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60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배 빠르며 심사 결과</a:t>
            </a:r>
            <a:r>
              <a:rPr kumimoji="1" altLang="en-US" sz="120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는</a:t>
            </a:r>
            <a:r>
              <a:rPr kumimoji="1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</a:rPr>
              <a:t> 일치”</a:t>
            </a:r>
            <a:endParaRPr kumimoji="1" lang="ko-KR" altLang="en-US" sz="12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2132" y="571486"/>
            <a:ext cx="2928957" cy="18411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와이드스크린 프레젠테이션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5000"/>
                <a:satMod val="150000"/>
              </a:schemeClr>
            </a:gs>
            <a:gs pos="35000">
              <a:schemeClr val="phClr">
                <a:shade val="60000"/>
                <a:satMod val="150000"/>
              </a:schemeClr>
            </a:gs>
            <a:gs pos="100000">
              <a:schemeClr val="phClr">
                <a:tint val="97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WidescreenPresentation</Template>
  <TotalTime>0</TotalTime>
  <Words>1091</Words>
  <Application>Microsoft Macintosh PowerPoint</Application>
  <PresentationFormat>화면 슬라이드 쇼(16:9)</PresentationFormat>
  <Paragraphs>227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18</vt:i4>
      </vt:variant>
    </vt:vector>
  </HeadingPairs>
  <TitlesOfParts>
    <vt:vector size="32" baseType="lpstr">
      <vt:lpstr>굴림</vt:lpstr>
      <vt:lpstr>나눔고딕</vt:lpstr>
      <vt:lpstr>맑은 고딕</vt:lpstr>
      <vt:lpstr>함초롬바탕</vt:lpstr>
      <vt:lpstr>Calibri</vt:lpstr>
      <vt:lpstr>Calibri Light</vt:lpstr>
      <vt:lpstr>HY견고딕</vt:lpstr>
      <vt:lpstr>HY얕은샘물M</vt:lpstr>
      <vt:lpstr>Tw Cen MT</vt:lpstr>
      <vt:lpstr>Wingdings</vt:lpstr>
      <vt:lpstr>Wingdings 2</vt:lpstr>
      <vt:lpstr>Arial</vt:lpstr>
      <vt:lpstr>와이드스크린 프레젠테이션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2016-01-26T07:00:10Z</dcterms:created>
  <dcterms:modified xsi:type="dcterms:W3CDTF">2018-05-09T07:53:04Z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LCID">
    <vt:i4>1042</vt:i4>
  </property>
  <property fmtid="{D5CDD505-2E9C-101B-9397-08002B2CF9AE}" pid="3" name="_Version">
    <vt:lpwstr>12.0.4518</vt:lpwstr>
  </property>
</Properties>
</file>

<file path=docProps/thumbnail.jpeg>
</file>